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
      <p:font typeface="Work Sans Medium"/>
      <p:regular r:id="rId33"/>
      <p:bold r:id="rId34"/>
      <p:italic r:id="rId35"/>
      <p:boldItalic r:id="rId36"/>
    </p:embeddedFont>
    <p:embeddedFont>
      <p:font typeface="Work Sans"/>
      <p:regular r:id="rId37"/>
      <p:bold r:id="rId38"/>
      <p:italic r:id="rId39"/>
      <p:boldItalic r:id="rId40"/>
    </p:embeddedFont>
    <p:embeddedFont>
      <p:font typeface="Work Sans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WorkSans-boldItalic.fntdata"/><Relationship Id="rId20" Type="http://schemas.openxmlformats.org/officeDocument/2006/relationships/slide" Target="slides/slide16.xml"/><Relationship Id="rId42" Type="http://schemas.openxmlformats.org/officeDocument/2006/relationships/font" Target="fonts/WorkSansLight-bold.fntdata"/><Relationship Id="rId41" Type="http://schemas.openxmlformats.org/officeDocument/2006/relationships/font" Target="fonts/WorkSansLight-regular.fntdata"/><Relationship Id="rId22" Type="http://schemas.openxmlformats.org/officeDocument/2006/relationships/slide" Target="slides/slide18.xml"/><Relationship Id="rId44" Type="http://schemas.openxmlformats.org/officeDocument/2006/relationships/font" Target="fonts/WorkSansLight-boldItalic.fntdata"/><Relationship Id="rId21" Type="http://schemas.openxmlformats.org/officeDocument/2006/relationships/slide" Target="slides/slide17.xml"/><Relationship Id="rId43" Type="http://schemas.openxmlformats.org/officeDocument/2006/relationships/font" Target="fonts/WorkSansLight-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WorkSansMedium-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WorkSansMedium-italic.fntdata"/><Relationship Id="rId12" Type="http://schemas.openxmlformats.org/officeDocument/2006/relationships/slide" Target="slides/slide8.xml"/><Relationship Id="rId34" Type="http://schemas.openxmlformats.org/officeDocument/2006/relationships/font" Target="fonts/WorkSansMedium-bold.fntdata"/><Relationship Id="rId15" Type="http://schemas.openxmlformats.org/officeDocument/2006/relationships/slide" Target="slides/slide11.xml"/><Relationship Id="rId37" Type="http://schemas.openxmlformats.org/officeDocument/2006/relationships/font" Target="fonts/WorkSans-regular.fntdata"/><Relationship Id="rId14" Type="http://schemas.openxmlformats.org/officeDocument/2006/relationships/slide" Target="slides/slide10.xml"/><Relationship Id="rId36" Type="http://schemas.openxmlformats.org/officeDocument/2006/relationships/font" Target="fonts/WorkSansMedium-boldItalic.fntdata"/><Relationship Id="rId17" Type="http://schemas.openxmlformats.org/officeDocument/2006/relationships/slide" Target="slides/slide13.xml"/><Relationship Id="rId39" Type="http://schemas.openxmlformats.org/officeDocument/2006/relationships/font" Target="fonts/WorkSans-italic.fntdata"/><Relationship Id="rId16" Type="http://schemas.openxmlformats.org/officeDocument/2006/relationships/slide" Target="slides/slide12.xml"/><Relationship Id="rId38" Type="http://schemas.openxmlformats.org/officeDocument/2006/relationships/font" Target="fonts/Work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stop fake news?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842894f0e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842894f0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participants for the study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5878b6047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5878b60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methodology of the laboratory study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842894f0e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842894f0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participants for the study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5878b6047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5878b604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participants for the study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05878b6047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05878b604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participants for the study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5878b6047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5878b604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participants for the study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5878b6047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5878b604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participants for the study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5878b6047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5878b60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participants for the study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5878b6047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05878b604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participants for the study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3239c1127_0_2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3239c112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move on to results.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I am Ankit Shrestha and today we will </a:t>
            </a:r>
            <a:r>
              <a:rPr lang="en"/>
              <a:t>address</a:t>
            </a:r>
            <a:r>
              <a:rPr lang="en"/>
              <a:t> this question of how to stop fake news from the research adapting Security warnings to counter online disinformation by kaiser et al published in USENIX Security 2021.</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Let us move to the discussion and implications of these findings.</a:t>
            </a:r>
            <a:endParaRPr/>
          </a:p>
          <a:p>
            <a:pPr indent="0" lvl="0" marL="0" rtl="0" algn="just">
              <a:lnSpc>
                <a:spcPct val="115000"/>
              </a:lnSpc>
              <a:spcBef>
                <a:spcPts val="1000"/>
              </a:spcBef>
              <a:spcAft>
                <a:spcPts val="0"/>
              </a:spcAft>
              <a:buNone/>
            </a:pPr>
            <a:r>
              <a:rPr lang="en"/>
              <a:t>Majority of the platforms still use contextual warnings but we can clearly see that interstitial warnings are more informative and effective. As security warnings have also moved to interstitial from contextual, it is time to move the disinformation warnings towards interstitial from contextual to </a:t>
            </a:r>
            <a:r>
              <a:rPr lang="en"/>
              <a:t>improve</a:t>
            </a:r>
            <a:r>
              <a:rPr lang="en"/>
              <a:t> their </a:t>
            </a:r>
            <a:r>
              <a:rPr lang="en"/>
              <a:t>effectiveness</a:t>
            </a:r>
            <a:r>
              <a:rPr lang="en"/>
              <a:t>.</a:t>
            </a:r>
            <a:endParaRPr/>
          </a:p>
          <a:p>
            <a:pPr indent="0" lvl="0" marL="0" rtl="0" algn="just">
              <a:lnSpc>
                <a:spcPct val="115000"/>
              </a:lnSpc>
              <a:spcBef>
                <a:spcPts val="1000"/>
              </a:spcBef>
              <a:spcAft>
                <a:spcPts val="0"/>
              </a:spcAft>
              <a:buNone/>
            </a:pPr>
            <a:r>
              <a:rPr lang="en"/>
              <a:t>Visual components like icons and colors of the warning can impact the user and they need to be studied and effectively deployed in future warning design</a:t>
            </a:r>
            <a:endParaRPr/>
          </a:p>
          <a:p>
            <a:pPr indent="0" lvl="0" marL="0" rtl="0" algn="just">
              <a:lnSpc>
                <a:spcPct val="115000"/>
              </a:lnSpc>
              <a:spcBef>
                <a:spcPts val="1000"/>
              </a:spcBef>
              <a:spcAft>
                <a:spcPts val="0"/>
              </a:spcAft>
              <a:buNone/>
            </a:pPr>
            <a:r>
              <a:rPr lang="en"/>
              <a:t>Informativeness and harm performed similar and both are effective strategies to warn the users about the disinformation</a:t>
            </a:r>
            <a:endParaRPr/>
          </a:p>
          <a:p>
            <a:pPr indent="0" lvl="0" marL="0" rtl="0" algn="just">
              <a:lnSpc>
                <a:spcPct val="115000"/>
              </a:lnSpc>
              <a:spcBef>
                <a:spcPts val="1000"/>
              </a:spcBef>
              <a:spcAft>
                <a:spcPts val="0"/>
              </a:spcAft>
              <a:buNone/>
            </a:pPr>
            <a:r>
              <a:rPr lang="en"/>
              <a:t>Many users mentioned in the first study about the extra work they need to do to pass through interstitial warnings which made them to not click </a:t>
            </a:r>
            <a:r>
              <a:rPr lang="en"/>
              <a:t>through. However, this is something that is not good as the users are not making an informed decision. This needs to be studied and addressed to improve the disinformation warnings.</a:t>
            </a:r>
            <a:endParaRPr/>
          </a:p>
          <a:p>
            <a:pPr indent="0" lvl="0" marL="0" rtl="0" algn="just">
              <a:lnSpc>
                <a:spcPct val="115000"/>
              </a:lnSpc>
              <a:spcBef>
                <a:spcPts val="1000"/>
              </a:spcBef>
              <a:spcAft>
                <a:spcPts val="1000"/>
              </a:spcAft>
              <a:buNone/>
            </a:pPr>
            <a:r>
              <a:rPr lang="en"/>
              <a:t>Platforms need to research what works best to inform user about disinformation by trying many iterations of interstitial warnings to improve this field as the security warnings have been improved previously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020e39111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020e3911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the last section for today, </a:t>
            </a:r>
            <a:r>
              <a:rPr lang="en"/>
              <a:t>limitations</a:t>
            </a:r>
            <a:r>
              <a:rPr lang="en"/>
              <a:t> and future work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020e39111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020e3911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of the limitations of this research are</a:t>
            </a:r>
            <a:endParaRPr/>
          </a:p>
          <a:p>
            <a:pPr indent="0" lvl="0" marL="0" rtl="0" algn="l">
              <a:spcBef>
                <a:spcPts val="0"/>
              </a:spcBef>
              <a:spcAft>
                <a:spcPts val="0"/>
              </a:spcAft>
              <a:buNone/>
            </a:pPr>
            <a:r>
              <a:rPr lang="en"/>
              <a:t>That the relations</a:t>
            </a:r>
            <a:endParaRPr/>
          </a:p>
          <a:p>
            <a:pPr indent="0" lvl="0" marL="0" rtl="0" algn="l">
              <a:spcBef>
                <a:spcPts val="0"/>
              </a:spcBef>
              <a:spcAft>
                <a:spcPts val="0"/>
              </a:spcAft>
              <a:buNone/>
            </a:pPr>
            <a:r>
              <a:rPr lang="en"/>
              <a:t>As the demographics are skewed</a:t>
            </a:r>
            <a:endParaRPr/>
          </a:p>
          <a:p>
            <a:pPr indent="0" lvl="0" marL="0" rtl="0" algn="l">
              <a:spcBef>
                <a:spcPts val="0"/>
              </a:spcBef>
              <a:spcAft>
                <a:spcPts val="0"/>
              </a:spcAft>
              <a:buNone/>
            </a:pPr>
            <a:r>
              <a:rPr lang="en"/>
              <a:t>This research also cannot account </a:t>
            </a:r>
            <a:r>
              <a:rPr lang="en"/>
              <a:t>for</a:t>
            </a:r>
            <a:r>
              <a:rPr lang="en"/>
              <a:t> cross cultural behavior and perception of these warnings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020e39111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020e3911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works need to focus on more behavioral research on the effects of these warnings. Future work also should validate and generalize the results from this research by doing a large scale field studies. Even though this was not explored by the authors, i believe, the effect of combination of harm and informativeness in the disinformation warnings can be a very interesting area to do future research 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 all for this presentation. Thank you and I am ready for the questions now.</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3239c1127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3239c11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going to be the overall flow of my presentation today.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research questions include do users notice and understand contextual and interstitial warninfs? And do users change their behaviors in the intended way by opting for alternative sources of information after seeing these warnings?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6da948e3a_1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6da948e3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methodology of the laboratory study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5878b6047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5878b604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methodology of the laboratory study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3239c1127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3239c112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methodology of the laboratory study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5878b6047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5878b604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participants for the study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842894f0e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842894f0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participants for the study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048725" y="3058625"/>
            <a:ext cx="4914000" cy="11598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verse">
  <p:cSld name="BLANK_1">
    <p:bg>
      <p:bgPr>
        <a:solidFill>
          <a:srgbClr val="000000"/>
        </a:solidFill>
      </p:bgPr>
    </p:bg>
    <p:spTree>
      <p:nvGrpSpPr>
        <p:cNvPr id="51" name="Shape 51"/>
        <p:cNvGrpSpPr/>
        <p:nvPr/>
      </p:nvGrpSpPr>
      <p:grpSpPr>
        <a:xfrm>
          <a:off x="0" y="0"/>
          <a:ext cx="0" cy="0"/>
          <a:chOff x="0" y="0"/>
          <a:chExt cx="0" cy="0"/>
        </a:xfrm>
      </p:grpSpPr>
      <p:sp>
        <p:nvSpPr>
          <p:cNvPr id="52" name="Google Shape;52;p11"/>
          <p:cNvSpPr/>
          <p:nvPr/>
        </p:nvSpPr>
        <p:spPr>
          <a:xfrm>
            <a:off x="198600" y="198600"/>
            <a:ext cx="8746800" cy="4760700"/>
          </a:xfrm>
          <a:prstGeom prst="frame">
            <a:avLst>
              <a:gd fmla="val 412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1012800" y="2497750"/>
            <a:ext cx="495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1012800" y="3678252"/>
            <a:ext cx="49500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sp>
        <p:nvSpPr>
          <p:cNvPr id="17" name="Google Shape;17;p4"/>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body"/>
          </p:nvPr>
        </p:nvSpPr>
        <p:spPr>
          <a:xfrm>
            <a:off x="1804525" y="854775"/>
            <a:ext cx="5152200" cy="3505200"/>
          </a:xfrm>
          <a:prstGeom prst="rect">
            <a:avLst/>
          </a:prstGeom>
        </p:spPr>
        <p:txBody>
          <a:bodyPr anchorCtr="0" anchor="t" bIns="91425" lIns="91425" spcFirstLastPara="1" rIns="91425" wrap="square" tIns="91425">
            <a:noAutofit/>
          </a:bodyPr>
          <a:lstStyle>
            <a:lvl1pPr indent="-431800" lvl="0" marL="457200" rtl="0">
              <a:lnSpc>
                <a:spcPct val="115000"/>
              </a:lnSpc>
              <a:spcBef>
                <a:spcPts val="600"/>
              </a:spcBef>
              <a:spcAft>
                <a:spcPts val="0"/>
              </a:spcAft>
              <a:buSzPts val="3200"/>
              <a:buChar char="▪"/>
              <a:defRPr i="1" sz="3200"/>
            </a:lvl1pPr>
            <a:lvl2pPr indent="-431800" lvl="1" marL="914400" rtl="0">
              <a:lnSpc>
                <a:spcPct val="115000"/>
              </a:lnSpc>
              <a:spcBef>
                <a:spcPts val="0"/>
              </a:spcBef>
              <a:spcAft>
                <a:spcPts val="0"/>
              </a:spcAft>
              <a:buSzPts val="3200"/>
              <a:buChar char="□"/>
              <a:defRPr i="1" sz="3200"/>
            </a:lvl2pPr>
            <a:lvl3pPr indent="-431800" lvl="2" marL="1371600" rtl="0">
              <a:lnSpc>
                <a:spcPct val="115000"/>
              </a:lnSpc>
              <a:spcBef>
                <a:spcPts val="0"/>
              </a:spcBef>
              <a:spcAft>
                <a:spcPts val="0"/>
              </a:spcAft>
              <a:buSzPts val="3200"/>
              <a:buChar char="□"/>
              <a:defRPr i="1" sz="3200"/>
            </a:lvl3pPr>
            <a:lvl4pPr indent="-431800" lvl="3" marL="1828800" rtl="0">
              <a:lnSpc>
                <a:spcPct val="115000"/>
              </a:lnSpc>
              <a:spcBef>
                <a:spcPts val="0"/>
              </a:spcBef>
              <a:spcAft>
                <a:spcPts val="0"/>
              </a:spcAft>
              <a:buSzPts val="3200"/>
              <a:buChar char="□"/>
              <a:defRPr i="1" sz="3200"/>
            </a:lvl4pPr>
            <a:lvl5pPr indent="-431800" lvl="4" marL="2286000" rtl="0">
              <a:lnSpc>
                <a:spcPct val="115000"/>
              </a:lnSpc>
              <a:spcBef>
                <a:spcPts val="0"/>
              </a:spcBef>
              <a:spcAft>
                <a:spcPts val="0"/>
              </a:spcAft>
              <a:buSzPts val="3200"/>
              <a:buChar char="○"/>
              <a:defRPr i="1" sz="3200"/>
            </a:lvl5pPr>
            <a:lvl6pPr indent="-431800" lvl="5" marL="2743200" rtl="0">
              <a:lnSpc>
                <a:spcPct val="115000"/>
              </a:lnSpc>
              <a:spcBef>
                <a:spcPts val="0"/>
              </a:spcBef>
              <a:spcAft>
                <a:spcPts val="0"/>
              </a:spcAft>
              <a:buSzPts val="3200"/>
              <a:buChar char="■"/>
              <a:defRPr i="1" sz="3200"/>
            </a:lvl6pPr>
            <a:lvl7pPr indent="-431800" lvl="6" marL="3200400" rtl="0">
              <a:lnSpc>
                <a:spcPct val="115000"/>
              </a:lnSpc>
              <a:spcBef>
                <a:spcPts val="0"/>
              </a:spcBef>
              <a:spcAft>
                <a:spcPts val="0"/>
              </a:spcAft>
              <a:buSzPts val="3200"/>
              <a:buChar char="●"/>
              <a:defRPr i="1" sz="3200"/>
            </a:lvl7pPr>
            <a:lvl8pPr indent="-431800" lvl="7" marL="3657600" rtl="0">
              <a:lnSpc>
                <a:spcPct val="115000"/>
              </a:lnSpc>
              <a:spcBef>
                <a:spcPts val="0"/>
              </a:spcBef>
              <a:spcAft>
                <a:spcPts val="0"/>
              </a:spcAft>
              <a:buSzPts val="3200"/>
              <a:buChar char="○"/>
              <a:defRPr i="1" sz="3200"/>
            </a:lvl8pPr>
            <a:lvl9pPr indent="-431800" lvl="8" marL="4114800">
              <a:lnSpc>
                <a:spcPct val="115000"/>
              </a:lnSpc>
              <a:spcBef>
                <a:spcPts val="0"/>
              </a:spcBef>
              <a:spcAft>
                <a:spcPts val="0"/>
              </a:spcAft>
              <a:buSzPts val="3200"/>
              <a:buChar char="■"/>
              <a:defRPr i="1" sz="3200"/>
            </a:lvl9pPr>
          </a:lstStyle>
          <a:p/>
        </p:txBody>
      </p:sp>
      <p:sp>
        <p:nvSpPr>
          <p:cNvPr id="19" name="Google Shape;19;p4"/>
          <p:cNvSpPr/>
          <p:nvPr/>
        </p:nvSpPr>
        <p:spPr>
          <a:xfrm>
            <a:off x="617750" y="603375"/>
            <a:ext cx="948000" cy="94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809196" y="854775"/>
            <a:ext cx="565108" cy="445200"/>
          </a:xfrm>
          <a:prstGeom prst="rect">
            <a:avLst/>
          </a:prstGeom>
        </p:spPr>
        <p:txBody>
          <a:bodyPr>
            <a:prstTxWarp prst="textPlain"/>
          </a:bodyPr>
          <a:lstStyle/>
          <a:p>
            <a:pPr lvl="0" algn="ctr"/>
            <a:r>
              <a:rPr b="1" i="0">
                <a:ln>
                  <a:noFill/>
                </a:ln>
                <a:solidFill>
                  <a:srgbClr val="FFFFFF"/>
                </a:solidFill>
                <a:latin typeface="Arial"/>
              </a:rPr>
              <a:t>“</a:t>
            </a:r>
          </a:p>
        </p:txBody>
      </p:sp>
      <p:sp>
        <p:nvSpPr>
          <p:cNvPr id="21" name="Google Shape;21;p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sp>
        <p:nvSpPr>
          <p:cNvPr id="23" name="Google Shape;23;p5"/>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5" name="Google Shape;25;p5"/>
          <p:cNvSpPr txBox="1"/>
          <p:nvPr>
            <p:ph idx="1" type="body"/>
          </p:nvPr>
        </p:nvSpPr>
        <p:spPr>
          <a:xfrm>
            <a:off x="869150" y="2312925"/>
            <a:ext cx="7405800" cy="20040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26" name="Google Shape;26;p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sp>
        <p:nvSpPr>
          <p:cNvPr id="28" name="Google Shape;28;p6"/>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p6"/>
          <p:cNvSpPr txBox="1"/>
          <p:nvPr>
            <p:ph idx="1" type="body"/>
          </p:nvPr>
        </p:nvSpPr>
        <p:spPr>
          <a:xfrm>
            <a:off x="869150" y="2312925"/>
            <a:ext cx="3594600" cy="21333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6"/>
          <p:cNvSpPr txBox="1"/>
          <p:nvPr>
            <p:ph idx="2" type="body"/>
          </p:nvPr>
        </p:nvSpPr>
        <p:spPr>
          <a:xfrm>
            <a:off x="4680228" y="2312925"/>
            <a:ext cx="3594600" cy="21333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 name="Google Shape;32;p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sp>
        <p:nvSpPr>
          <p:cNvPr id="34" name="Google Shape;34;p7"/>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6" name="Google Shape;36;p7"/>
          <p:cNvSpPr txBox="1"/>
          <p:nvPr>
            <p:ph idx="1" type="body"/>
          </p:nvPr>
        </p:nvSpPr>
        <p:spPr>
          <a:xfrm>
            <a:off x="869150" y="2312925"/>
            <a:ext cx="2366400" cy="2040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7" name="Google Shape;37;p7"/>
          <p:cNvSpPr txBox="1"/>
          <p:nvPr>
            <p:ph idx="2" type="body"/>
          </p:nvPr>
        </p:nvSpPr>
        <p:spPr>
          <a:xfrm>
            <a:off x="3356739" y="2312925"/>
            <a:ext cx="2366400" cy="2040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8" name="Google Shape;38;p7"/>
          <p:cNvSpPr txBox="1"/>
          <p:nvPr>
            <p:ph idx="3" type="body"/>
          </p:nvPr>
        </p:nvSpPr>
        <p:spPr>
          <a:xfrm>
            <a:off x="5844329" y="2312925"/>
            <a:ext cx="2366400" cy="2040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9" name="Google Shape;39;p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8"/>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3" name="Google Shape;43;p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9"/>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idx="1" type="body"/>
          </p:nvPr>
        </p:nvSpPr>
        <p:spPr>
          <a:xfrm>
            <a:off x="840425" y="3949100"/>
            <a:ext cx="74631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Font typeface="Work Sans"/>
              <a:buNone/>
              <a:defRPr b="1" sz="1800">
                <a:latin typeface="Work Sans"/>
                <a:ea typeface="Work Sans"/>
                <a:cs typeface="Work Sans"/>
                <a:sym typeface="Work Sans"/>
              </a:defRPr>
            </a:lvl1pPr>
          </a:lstStyle>
          <a:p/>
        </p:txBody>
      </p:sp>
      <p:sp>
        <p:nvSpPr>
          <p:cNvPr id="47" name="Google Shape;47;p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0"/>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9pPr>
          </a:lstStyle>
          <a:p/>
        </p:txBody>
      </p:sp>
      <p:sp>
        <p:nvSpPr>
          <p:cNvPr id="7" name="Google Shape;7;p1"/>
          <p:cNvSpPr txBox="1"/>
          <p:nvPr>
            <p:ph idx="1" type="body"/>
          </p:nvPr>
        </p:nvSpPr>
        <p:spPr>
          <a:xfrm>
            <a:off x="869150" y="2312925"/>
            <a:ext cx="7405800" cy="2004000"/>
          </a:xfrm>
          <a:prstGeom prst="rect">
            <a:avLst/>
          </a:prstGeom>
          <a:noFill/>
          <a:ln>
            <a:noFill/>
          </a:ln>
        </p:spPr>
        <p:txBody>
          <a:bodyPr anchorCtr="0" anchor="t" bIns="91425" lIns="91425" spcFirstLastPara="1" rIns="91425" wrap="square" tIns="91425">
            <a:noAutofit/>
          </a:bodyPr>
          <a:lstStyle>
            <a:lvl1pPr indent="-355600" lvl="0" marL="45720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indent="-355600" lvl="1" marL="9144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indent="-355600" lvl="2" marL="1371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indent="-355600" lvl="3" marL="18288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indent="-355600" lvl="4" marL="22860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indent="-355600" lvl="5" marL="27432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indent="-355600" lvl="6" marL="32004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indent="-355600" lvl="7" marL="3657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indent="-355600" lvl="8" marL="41148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p:txBody>
      </p:sp>
      <p:sp>
        <p:nvSpPr>
          <p:cNvPr id="8" name="Google Shape;8;p1"/>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lvl="0" algn="r">
              <a:buNone/>
              <a:defRPr b="1" sz="1300">
                <a:solidFill>
                  <a:schemeClr val="dk1"/>
                </a:solidFill>
                <a:latin typeface="Work Sans"/>
                <a:ea typeface="Work Sans"/>
                <a:cs typeface="Work Sans"/>
                <a:sym typeface="Work Sans"/>
              </a:defRPr>
            </a:lvl1pPr>
            <a:lvl2pPr lvl="1" algn="r">
              <a:buNone/>
              <a:defRPr b="1" sz="1300">
                <a:solidFill>
                  <a:schemeClr val="dk1"/>
                </a:solidFill>
                <a:latin typeface="Work Sans"/>
                <a:ea typeface="Work Sans"/>
                <a:cs typeface="Work Sans"/>
                <a:sym typeface="Work Sans"/>
              </a:defRPr>
            </a:lvl2pPr>
            <a:lvl3pPr lvl="2" algn="r">
              <a:buNone/>
              <a:defRPr b="1" sz="1300">
                <a:solidFill>
                  <a:schemeClr val="dk1"/>
                </a:solidFill>
                <a:latin typeface="Work Sans"/>
                <a:ea typeface="Work Sans"/>
                <a:cs typeface="Work Sans"/>
                <a:sym typeface="Work Sans"/>
              </a:defRPr>
            </a:lvl3pPr>
            <a:lvl4pPr lvl="3" algn="r">
              <a:buNone/>
              <a:defRPr b="1" sz="1300">
                <a:solidFill>
                  <a:schemeClr val="dk1"/>
                </a:solidFill>
                <a:latin typeface="Work Sans"/>
                <a:ea typeface="Work Sans"/>
                <a:cs typeface="Work Sans"/>
                <a:sym typeface="Work Sans"/>
              </a:defRPr>
            </a:lvl4pPr>
            <a:lvl5pPr lvl="4" algn="r">
              <a:buNone/>
              <a:defRPr b="1" sz="1300">
                <a:solidFill>
                  <a:schemeClr val="dk1"/>
                </a:solidFill>
                <a:latin typeface="Work Sans"/>
                <a:ea typeface="Work Sans"/>
                <a:cs typeface="Work Sans"/>
                <a:sym typeface="Work Sans"/>
              </a:defRPr>
            </a:lvl5pPr>
            <a:lvl6pPr lvl="5" algn="r">
              <a:buNone/>
              <a:defRPr b="1" sz="1300">
                <a:solidFill>
                  <a:schemeClr val="dk1"/>
                </a:solidFill>
                <a:latin typeface="Work Sans"/>
                <a:ea typeface="Work Sans"/>
                <a:cs typeface="Work Sans"/>
                <a:sym typeface="Work Sans"/>
              </a:defRPr>
            </a:lvl6pPr>
            <a:lvl7pPr lvl="6" algn="r">
              <a:buNone/>
              <a:defRPr b="1" sz="1300">
                <a:solidFill>
                  <a:schemeClr val="dk1"/>
                </a:solidFill>
                <a:latin typeface="Work Sans"/>
                <a:ea typeface="Work Sans"/>
                <a:cs typeface="Work Sans"/>
                <a:sym typeface="Work Sans"/>
              </a:defRPr>
            </a:lvl7pPr>
            <a:lvl8pPr lvl="7" algn="r">
              <a:buNone/>
              <a:defRPr b="1" sz="1300">
                <a:solidFill>
                  <a:schemeClr val="dk1"/>
                </a:solidFill>
                <a:latin typeface="Work Sans"/>
                <a:ea typeface="Work Sans"/>
                <a:cs typeface="Work Sans"/>
                <a:sym typeface="Work Sans"/>
              </a:defRPr>
            </a:lvl8pPr>
            <a:lvl9pPr lvl="8" algn="r">
              <a:buNone/>
              <a:defRPr b="1" sz="13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colab.research.google.com/drive/1w6jCKoYvh_OBXlM4hZeaddViEa5yDCr0?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2"/>
          <p:cNvPicPr preferRelativeResize="0"/>
          <p:nvPr/>
        </p:nvPicPr>
        <p:blipFill rotWithShape="1">
          <a:blip r:embed="rId3">
            <a:alphaModFix/>
          </a:blip>
          <a:srcRect b="0" l="0" r="23189" t="0"/>
          <a:stretch/>
        </p:blipFill>
        <p:spPr>
          <a:xfrm>
            <a:off x="2920175" y="385750"/>
            <a:ext cx="5845824" cy="4386200"/>
          </a:xfrm>
          <a:prstGeom prst="rect">
            <a:avLst/>
          </a:prstGeom>
          <a:noFill/>
          <a:ln>
            <a:noFill/>
          </a:ln>
        </p:spPr>
      </p:pic>
      <p:sp>
        <p:nvSpPr>
          <p:cNvPr id="59" name="Google Shape;59;p12"/>
          <p:cNvSpPr/>
          <p:nvPr/>
        </p:nvSpPr>
        <p:spPr>
          <a:xfrm>
            <a:off x="395400" y="385750"/>
            <a:ext cx="3284100" cy="4460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txBox="1"/>
          <p:nvPr>
            <p:ph type="ctrTitle"/>
          </p:nvPr>
        </p:nvSpPr>
        <p:spPr>
          <a:xfrm>
            <a:off x="346225" y="1927550"/>
            <a:ext cx="3488400" cy="13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solidFill>
                  <a:schemeClr val="lt1"/>
                </a:solidFill>
              </a:rPr>
              <a:t>Can the goat ever survive?</a:t>
            </a:r>
            <a:endParaRPr sz="37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idx="4294967295" type="title"/>
          </p:nvPr>
        </p:nvSpPr>
        <p:spPr>
          <a:xfrm>
            <a:off x="391525" y="381725"/>
            <a:ext cx="7767900" cy="5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Competitive agents (Acceptance condition changed)</a:t>
            </a:r>
            <a:endParaRPr sz="2200"/>
          </a:p>
        </p:txBody>
      </p:sp>
      <p:sp>
        <p:nvSpPr>
          <p:cNvPr id="129" name="Google Shape;129;p21"/>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1"/>
          <p:cNvPicPr preferRelativeResize="0"/>
          <p:nvPr/>
        </p:nvPicPr>
        <p:blipFill>
          <a:blip r:embed="rId3">
            <a:alphaModFix/>
          </a:blip>
          <a:stretch>
            <a:fillRect/>
          </a:stretch>
        </p:blipFill>
        <p:spPr>
          <a:xfrm>
            <a:off x="2034925" y="822675"/>
            <a:ext cx="4481100" cy="3911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ctrTitle"/>
          </p:nvPr>
        </p:nvSpPr>
        <p:spPr>
          <a:xfrm>
            <a:off x="1063600" y="2540600"/>
            <a:ext cx="7095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Experiments and Results</a:t>
            </a:r>
            <a:endParaRPr/>
          </a:p>
        </p:txBody>
      </p:sp>
      <p:sp>
        <p:nvSpPr>
          <p:cNvPr id="136" name="Google Shape;136;p22"/>
          <p:cNvSpPr txBox="1"/>
          <p:nvPr/>
        </p:nvSpPr>
        <p:spPr>
          <a:xfrm>
            <a:off x="5679275" y="337750"/>
            <a:ext cx="2771700" cy="193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2000">
                <a:solidFill>
                  <a:schemeClr val="dk1"/>
                </a:solidFill>
                <a:latin typeface="Work Sans"/>
                <a:ea typeface="Work Sans"/>
                <a:cs typeface="Work Sans"/>
                <a:sym typeface="Work Sans"/>
              </a:rPr>
              <a:t>3</a:t>
            </a:r>
            <a:r>
              <a:rPr b="1" lang="en" sz="9600">
                <a:solidFill>
                  <a:schemeClr val="dk1"/>
                </a:solidFill>
                <a:latin typeface="Work Sans"/>
                <a:ea typeface="Work Sans"/>
                <a:cs typeface="Work Sans"/>
                <a:sym typeface="Work Sans"/>
              </a:rPr>
              <a:t>.</a:t>
            </a:r>
            <a:endParaRPr b="1" sz="9600">
              <a:latin typeface="Work Sans"/>
              <a:ea typeface="Work Sans"/>
              <a:cs typeface="Work Sans"/>
              <a:sym typeface="Work Sans"/>
            </a:endParaRPr>
          </a:p>
        </p:txBody>
      </p:sp>
      <p:sp>
        <p:nvSpPr>
          <p:cNvPr id="137" name="Google Shape;137;p22"/>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idx="4294967295" type="title"/>
          </p:nvPr>
        </p:nvSpPr>
        <p:spPr>
          <a:xfrm>
            <a:off x="869150" y="528675"/>
            <a:ext cx="7261200" cy="6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Baseline/Self Play agents</a:t>
            </a:r>
            <a:endParaRPr sz="2100"/>
          </a:p>
        </p:txBody>
      </p:sp>
      <p:sp>
        <p:nvSpPr>
          <p:cNvPr id="143" name="Google Shape;143;p23"/>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23"/>
          <p:cNvPicPr preferRelativeResize="0"/>
          <p:nvPr/>
        </p:nvPicPr>
        <p:blipFill>
          <a:blip r:embed="rId3">
            <a:alphaModFix/>
          </a:blip>
          <a:stretch>
            <a:fillRect/>
          </a:stretch>
        </p:blipFill>
        <p:spPr>
          <a:xfrm>
            <a:off x="2247850" y="1191375"/>
            <a:ext cx="4648299" cy="3486226"/>
          </a:xfrm>
          <a:prstGeom prst="rect">
            <a:avLst/>
          </a:prstGeom>
          <a:noFill/>
          <a:ln>
            <a:noFill/>
          </a:ln>
        </p:spPr>
      </p:pic>
      <p:sp>
        <p:nvSpPr>
          <p:cNvPr id="145" name="Google Shape;145;p23"/>
          <p:cNvSpPr/>
          <p:nvPr/>
        </p:nvSpPr>
        <p:spPr>
          <a:xfrm>
            <a:off x="2902400" y="4316875"/>
            <a:ext cx="202200" cy="1836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nvSpPr>
        <p:spPr>
          <a:xfrm>
            <a:off x="945350" y="4208575"/>
            <a:ext cx="137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Base agent</a:t>
            </a:r>
            <a:endParaRPr>
              <a:latin typeface="Roboto"/>
              <a:ea typeface="Roboto"/>
              <a:cs typeface="Roboto"/>
              <a:sym typeface="Roboto"/>
            </a:endParaRPr>
          </a:p>
        </p:txBody>
      </p:sp>
      <p:cxnSp>
        <p:nvCxnSpPr>
          <p:cNvPr id="147" name="Google Shape;147;p23"/>
          <p:cNvCxnSpPr>
            <a:endCxn id="145" idx="1"/>
          </p:cNvCxnSpPr>
          <p:nvPr/>
        </p:nvCxnSpPr>
        <p:spPr>
          <a:xfrm>
            <a:off x="1974800" y="4408675"/>
            <a:ext cx="927600" cy="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4294967295" type="title"/>
          </p:nvPr>
        </p:nvSpPr>
        <p:spPr>
          <a:xfrm>
            <a:off x="869150" y="528675"/>
            <a:ext cx="7261200" cy="6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Alternate training</a:t>
            </a:r>
            <a:endParaRPr sz="2100"/>
          </a:p>
        </p:txBody>
      </p:sp>
      <p:sp>
        <p:nvSpPr>
          <p:cNvPr id="153" name="Google Shape;153;p24"/>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4" name="Google Shape;154;p24"/>
          <p:cNvPicPr preferRelativeResize="0"/>
          <p:nvPr/>
        </p:nvPicPr>
        <p:blipFill>
          <a:blip r:embed="rId3">
            <a:alphaModFix/>
          </a:blip>
          <a:stretch>
            <a:fillRect/>
          </a:stretch>
        </p:blipFill>
        <p:spPr>
          <a:xfrm>
            <a:off x="615350" y="1159575"/>
            <a:ext cx="4000925" cy="3000700"/>
          </a:xfrm>
          <a:prstGeom prst="rect">
            <a:avLst/>
          </a:prstGeom>
          <a:noFill/>
          <a:ln>
            <a:noFill/>
          </a:ln>
        </p:spPr>
      </p:pic>
      <p:pic>
        <p:nvPicPr>
          <p:cNvPr id="155" name="Google Shape;155;p24"/>
          <p:cNvPicPr preferRelativeResize="0"/>
          <p:nvPr/>
        </p:nvPicPr>
        <p:blipFill>
          <a:blip r:embed="rId4">
            <a:alphaModFix/>
          </a:blip>
          <a:stretch>
            <a:fillRect/>
          </a:stretch>
        </p:blipFill>
        <p:spPr>
          <a:xfrm>
            <a:off x="4463875" y="1083375"/>
            <a:ext cx="4000925" cy="3000701"/>
          </a:xfrm>
          <a:prstGeom prst="rect">
            <a:avLst/>
          </a:prstGeom>
          <a:noFill/>
          <a:ln>
            <a:noFill/>
          </a:ln>
        </p:spPr>
      </p:pic>
      <p:sp>
        <p:nvSpPr>
          <p:cNvPr id="156" name="Google Shape;156;p24"/>
          <p:cNvSpPr/>
          <p:nvPr/>
        </p:nvSpPr>
        <p:spPr>
          <a:xfrm>
            <a:off x="3352450" y="3214700"/>
            <a:ext cx="799200" cy="490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a:off x="7026425" y="3159575"/>
            <a:ext cx="945900" cy="545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txBox="1"/>
          <p:nvPr/>
        </p:nvSpPr>
        <p:spPr>
          <a:xfrm>
            <a:off x="3065100" y="4312675"/>
            <a:ext cx="55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Comparable but still losing by a little with the best self play agents</a:t>
            </a:r>
            <a:endParaRPr>
              <a:latin typeface="Roboto"/>
              <a:ea typeface="Roboto"/>
              <a:cs typeface="Roboto"/>
              <a:sym typeface="Roboto"/>
            </a:endParaRPr>
          </a:p>
        </p:txBody>
      </p:sp>
      <p:cxnSp>
        <p:nvCxnSpPr>
          <p:cNvPr id="159" name="Google Shape;159;p24"/>
          <p:cNvCxnSpPr>
            <a:stCxn id="156" idx="2"/>
          </p:cNvCxnSpPr>
          <p:nvPr/>
        </p:nvCxnSpPr>
        <p:spPr>
          <a:xfrm>
            <a:off x="3752050" y="3705200"/>
            <a:ext cx="1253700" cy="703500"/>
          </a:xfrm>
          <a:prstGeom prst="straightConnector1">
            <a:avLst/>
          </a:prstGeom>
          <a:noFill/>
          <a:ln cap="flat" cmpd="sng" w="19050">
            <a:solidFill>
              <a:schemeClr val="dk1"/>
            </a:solidFill>
            <a:prstDash val="solid"/>
            <a:round/>
            <a:headEnd len="med" w="med" type="none"/>
            <a:tailEnd len="med" w="med" type="triangle"/>
          </a:ln>
        </p:spPr>
      </p:cxnSp>
      <p:cxnSp>
        <p:nvCxnSpPr>
          <p:cNvPr id="160" name="Google Shape;160;p24"/>
          <p:cNvCxnSpPr/>
          <p:nvPr/>
        </p:nvCxnSpPr>
        <p:spPr>
          <a:xfrm flipH="1">
            <a:off x="6062075" y="3705175"/>
            <a:ext cx="1479600" cy="703500"/>
          </a:xfrm>
          <a:prstGeom prst="straightConnector1">
            <a:avLst/>
          </a:prstGeom>
          <a:noFill/>
          <a:ln cap="flat" cmpd="sng" w="19050">
            <a:solidFill>
              <a:schemeClr val="dk1"/>
            </a:solidFill>
            <a:prstDash val="solid"/>
            <a:round/>
            <a:headEnd len="med" w="med" type="none"/>
            <a:tailEnd len="med" w="med" type="triangle"/>
          </a:ln>
        </p:spPr>
      </p:cxnSp>
      <p:cxnSp>
        <p:nvCxnSpPr>
          <p:cNvPr id="161" name="Google Shape;161;p24"/>
          <p:cNvCxnSpPr/>
          <p:nvPr/>
        </p:nvCxnSpPr>
        <p:spPr>
          <a:xfrm>
            <a:off x="1676950" y="4312675"/>
            <a:ext cx="702000" cy="0"/>
          </a:xfrm>
          <a:prstGeom prst="straightConnector1">
            <a:avLst/>
          </a:prstGeom>
          <a:noFill/>
          <a:ln cap="flat" cmpd="sng" w="19050">
            <a:solidFill>
              <a:schemeClr val="dk1"/>
            </a:solidFill>
            <a:prstDash val="solid"/>
            <a:round/>
            <a:headEnd len="med" w="med" type="none"/>
            <a:tailEnd len="med" w="med" type="triangle"/>
          </a:ln>
        </p:spPr>
      </p:cxnSp>
      <p:sp>
        <p:nvSpPr>
          <p:cNvPr id="162" name="Google Shape;162;p24"/>
          <p:cNvSpPr txBox="1"/>
          <p:nvPr/>
        </p:nvSpPr>
        <p:spPr>
          <a:xfrm>
            <a:off x="1110325" y="4112875"/>
            <a:ext cx="70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a:ea typeface="Roboto"/>
                <a:cs typeface="Roboto"/>
                <a:sym typeface="Roboto"/>
              </a:rPr>
              <a:t>Worst</a:t>
            </a:r>
            <a:endParaRPr sz="1300">
              <a:latin typeface="Roboto"/>
              <a:ea typeface="Roboto"/>
              <a:cs typeface="Roboto"/>
              <a:sym typeface="Roboto"/>
            </a:endParaRPr>
          </a:p>
        </p:txBody>
      </p:sp>
      <p:sp>
        <p:nvSpPr>
          <p:cNvPr id="163" name="Google Shape;163;p24"/>
          <p:cNvSpPr txBox="1"/>
          <p:nvPr/>
        </p:nvSpPr>
        <p:spPr>
          <a:xfrm>
            <a:off x="2372425" y="4112875"/>
            <a:ext cx="548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a:ea typeface="Roboto"/>
                <a:cs typeface="Roboto"/>
                <a:sym typeface="Roboto"/>
              </a:rPr>
              <a:t>Best</a:t>
            </a:r>
            <a:endParaRPr sz="13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4294967295" type="title"/>
          </p:nvPr>
        </p:nvSpPr>
        <p:spPr>
          <a:xfrm>
            <a:off x="869150" y="528675"/>
            <a:ext cx="7261200" cy="6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Acceptance Condition Change</a:t>
            </a:r>
            <a:endParaRPr sz="2100"/>
          </a:p>
        </p:txBody>
      </p:sp>
      <p:sp>
        <p:nvSpPr>
          <p:cNvPr id="169" name="Google Shape;169;p25"/>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5"/>
          <p:cNvPicPr preferRelativeResize="0"/>
          <p:nvPr/>
        </p:nvPicPr>
        <p:blipFill>
          <a:blip r:embed="rId3">
            <a:alphaModFix/>
          </a:blip>
          <a:stretch>
            <a:fillRect/>
          </a:stretch>
        </p:blipFill>
        <p:spPr>
          <a:xfrm>
            <a:off x="520800" y="1268075"/>
            <a:ext cx="4076974" cy="3057725"/>
          </a:xfrm>
          <a:prstGeom prst="rect">
            <a:avLst/>
          </a:prstGeom>
          <a:noFill/>
          <a:ln>
            <a:noFill/>
          </a:ln>
        </p:spPr>
      </p:pic>
      <p:pic>
        <p:nvPicPr>
          <p:cNvPr id="171" name="Google Shape;171;p25"/>
          <p:cNvPicPr preferRelativeResize="0"/>
          <p:nvPr/>
        </p:nvPicPr>
        <p:blipFill rotWithShape="1">
          <a:blip r:embed="rId4">
            <a:alphaModFix/>
          </a:blip>
          <a:srcRect b="0" l="0" r="3269" t="0"/>
          <a:stretch/>
        </p:blipFill>
        <p:spPr>
          <a:xfrm>
            <a:off x="4597775" y="1268075"/>
            <a:ext cx="4017301" cy="3114751"/>
          </a:xfrm>
          <a:prstGeom prst="rect">
            <a:avLst/>
          </a:prstGeom>
          <a:noFill/>
          <a:ln>
            <a:noFill/>
          </a:ln>
        </p:spPr>
      </p:pic>
      <p:sp>
        <p:nvSpPr>
          <p:cNvPr id="172" name="Google Shape;172;p25"/>
          <p:cNvSpPr/>
          <p:nvPr/>
        </p:nvSpPr>
        <p:spPr>
          <a:xfrm>
            <a:off x="3288175" y="3481050"/>
            <a:ext cx="799200" cy="490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7338725" y="3040175"/>
            <a:ext cx="945900" cy="808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txBox="1"/>
          <p:nvPr/>
        </p:nvSpPr>
        <p:spPr>
          <a:xfrm>
            <a:off x="3065100" y="4312675"/>
            <a:ext cx="55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Comparable and winning by a little with the best self play agents</a:t>
            </a:r>
            <a:endParaRPr>
              <a:latin typeface="Roboto"/>
              <a:ea typeface="Roboto"/>
              <a:cs typeface="Roboto"/>
              <a:sym typeface="Roboto"/>
            </a:endParaRPr>
          </a:p>
        </p:txBody>
      </p:sp>
      <p:cxnSp>
        <p:nvCxnSpPr>
          <p:cNvPr id="175" name="Google Shape;175;p25"/>
          <p:cNvCxnSpPr>
            <a:stCxn id="172" idx="2"/>
          </p:cNvCxnSpPr>
          <p:nvPr/>
        </p:nvCxnSpPr>
        <p:spPr>
          <a:xfrm>
            <a:off x="3687775" y="3971550"/>
            <a:ext cx="1207800" cy="455400"/>
          </a:xfrm>
          <a:prstGeom prst="straightConnector1">
            <a:avLst/>
          </a:prstGeom>
          <a:noFill/>
          <a:ln cap="flat" cmpd="sng" w="19050">
            <a:solidFill>
              <a:schemeClr val="dk1"/>
            </a:solidFill>
            <a:prstDash val="solid"/>
            <a:round/>
            <a:headEnd len="med" w="med" type="none"/>
            <a:tailEnd len="med" w="med" type="triangle"/>
          </a:ln>
        </p:spPr>
      </p:cxnSp>
      <p:cxnSp>
        <p:nvCxnSpPr>
          <p:cNvPr id="176" name="Google Shape;176;p25"/>
          <p:cNvCxnSpPr>
            <a:stCxn id="173" idx="2"/>
          </p:cNvCxnSpPr>
          <p:nvPr/>
        </p:nvCxnSpPr>
        <p:spPr>
          <a:xfrm flipH="1">
            <a:off x="6034475" y="3848375"/>
            <a:ext cx="1777200" cy="5841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idx="4294967295" type="title"/>
          </p:nvPr>
        </p:nvSpPr>
        <p:spPr>
          <a:xfrm>
            <a:off x="869150" y="528675"/>
            <a:ext cx="7261200" cy="6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Data Filter</a:t>
            </a:r>
            <a:endParaRPr sz="2100"/>
          </a:p>
        </p:txBody>
      </p:sp>
      <p:sp>
        <p:nvSpPr>
          <p:cNvPr id="182" name="Google Shape;182;p26"/>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26"/>
          <p:cNvPicPr preferRelativeResize="0"/>
          <p:nvPr/>
        </p:nvPicPr>
        <p:blipFill>
          <a:blip r:embed="rId3">
            <a:alphaModFix/>
          </a:blip>
          <a:stretch>
            <a:fillRect/>
          </a:stretch>
        </p:blipFill>
        <p:spPr>
          <a:xfrm>
            <a:off x="537600" y="1224200"/>
            <a:ext cx="4123826" cy="3092875"/>
          </a:xfrm>
          <a:prstGeom prst="rect">
            <a:avLst/>
          </a:prstGeom>
          <a:noFill/>
          <a:ln>
            <a:noFill/>
          </a:ln>
        </p:spPr>
      </p:pic>
      <p:pic>
        <p:nvPicPr>
          <p:cNvPr id="184" name="Google Shape;184;p26"/>
          <p:cNvPicPr preferRelativeResize="0"/>
          <p:nvPr/>
        </p:nvPicPr>
        <p:blipFill>
          <a:blip r:embed="rId4">
            <a:alphaModFix/>
          </a:blip>
          <a:stretch>
            <a:fillRect/>
          </a:stretch>
        </p:blipFill>
        <p:spPr>
          <a:xfrm>
            <a:off x="4517950" y="1267575"/>
            <a:ext cx="4123826" cy="3092869"/>
          </a:xfrm>
          <a:prstGeom prst="rect">
            <a:avLst/>
          </a:prstGeom>
          <a:noFill/>
          <a:ln>
            <a:noFill/>
          </a:ln>
        </p:spPr>
      </p:pic>
      <p:sp>
        <p:nvSpPr>
          <p:cNvPr id="185" name="Google Shape;185;p26"/>
          <p:cNvSpPr/>
          <p:nvPr/>
        </p:nvSpPr>
        <p:spPr>
          <a:xfrm>
            <a:off x="1928825" y="1956375"/>
            <a:ext cx="2250300" cy="1956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6595775" y="2691150"/>
            <a:ext cx="1534500" cy="1258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txBox="1"/>
          <p:nvPr/>
        </p:nvSpPr>
        <p:spPr>
          <a:xfrm>
            <a:off x="3065100" y="4312675"/>
            <a:ext cx="55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Performance completely decreases against best self play agents</a:t>
            </a:r>
            <a:endParaRPr>
              <a:latin typeface="Roboto"/>
              <a:ea typeface="Roboto"/>
              <a:cs typeface="Roboto"/>
              <a:sym typeface="Roboto"/>
            </a:endParaRPr>
          </a:p>
        </p:txBody>
      </p:sp>
      <p:cxnSp>
        <p:nvCxnSpPr>
          <p:cNvPr id="188" name="Google Shape;188;p26"/>
          <p:cNvCxnSpPr>
            <a:stCxn id="185" idx="2"/>
          </p:cNvCxnSpPr>
          <p:nvPr/>
        </p:nvCxnSpPr>
        <p:spPr>
          <a:xfrm>
            <a:off x="3053975" y="3912675"/>
            <a:ext cx="1400700" cy="496200"/>
          </a:xfrm>
          <a:prstGeom prst="straightConnector1">
            <a:avLst/>
          </a:prstGeom>
          <a:noFill/>
          <a:ln cap="flat" cmpd="sng" w="19050">
            <a:solidFill>
              <a:schemeClr val="dk1"/>
            </a:solidFill>
            <a:prstDash val="solid"/>
            <a:round/>
            <a:headEnd len="med" w="med" type="none"/>
            <a:tailEnd len="med" w="med" type="triangle"/>
          </a:ln>
        </p:spPr>
      </p:cxnSp>
      <p:cxnSp>
        <p:nvCxnSpPr>
          <p:cNvPr id="189" name="Google Shape;189;p26"/>
          <p:cNvCxnSpPr>
            <a:stCxn id="186" idx="2"/>
          </p:cNvCxnSpPr>
          <p:nvPr/>
        </p:nvCxnSpPr>
        <p:spPr>
          <a:xfrm flipH="1">
            <a:off x="6062225" y="3949650"/>
            <a:ext cx="1300800" cy="4590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idx="4294967295" type="title"/>
          </p:nvPr>
        </p:nvSpPr>
        <p:spPr>
          <a:xfrm>
            <a:off x="869150" y="528675"/>
            <a:ext cx="7261200" cy="6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Human Play Injection</a:t>
            </a:r>
            <a:endParaRPr sz="2100"/>
          </a:p>
        </p:txBody>
      </p:sp>
      <p:sp>
        <p:nvSpPr>
          <p:cNvPr id="195" name="Google Shape;195;p27"/>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p27"/>
          <p:cNvPicPr preferRelativeResize="0"/>
          <p:nvPr/>
        </p:nvPicPr>
        <p:blipFill>
          <a:blip r:embed="rId3">
            <a:alphaModFix/>
          </a:blip>
          <a:stretch>
            <a:fillRect/>
          </a:stretch>
        </p:blipFill>
        <p:spPr>
          <a:xfrm>
            <a:off x="593075" y="1343775"/>
            <a:ext cx="3991374" cy="2993525"/>
          </a:xfrm>
          <a:prstGeom prst="rect">
            <a:avLst/>
          </a:prstGeom>
          <a:noFill/>
          <a:ln>
            <a:noFill/>
          </a:ln>
        </p:spPr>
      </p:pic>
      <p:pic>
        <p:nvPicPr>
          <p:cNvPr id="197" name="Google Shape;197;p27"/>
          <p:cNvPicPr preferRelativeResize="0"/>
          <p:nvPr/>
        </p:nvPicPr>
        <p:blipFill>
          <a:blip r:embed="rId4">
            <a:alphaModFix/>
          </a:blip>
          <a:stretch>
            <a:fillRect/>
          </a:stretch>
        </p:blipFill>
        <p:spPr>
          <a:xfrm>
            <a:off x="4609850" y="1343775"/>
            <a:ext cx="4066000" cy="3049500"/>
          </a:xfrm>
          <a:prstGeom prst="rect">
            <a:avLst/>
          </a:prstGeom>
          <a:noFill/>
          <a:ln>
            <a:noFill/>
          </a:ln>
        </p:spPr>
      </p:pic>
      <p:sp>
        <p:nvSpPr>
          <p:cNvPr id="198" name="Google Shape;198;p27"/>
          <p:cNvSpPr/>
          <p:nvPr/>
        </p:nvSpPr>
        <p:spPr>
          <a:xfrm>
            <a:off x="3205750" y="2838100"/>
            <a:ext cx="945900" cy="1111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7265225" y="2590125"/>
            <a:ext cx="945900" cy="881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txBox="1"/>
          <p:nvPr/>
        </p:nvSpPr>
        <p:spPr>
          <a:xfrm>
            <a:off x="2654425" y="4312675"/>
            <a:ext cx="593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Much better performance with consistent wins against the best agents</a:t>
            </a:r>
            <a:endParaRPr>
              <a:latin typeface="Roboto"/>
              <a:ea typeface="Roboto"/>
              <a:cs typeface="Roboto"/>
              <a:sym typeface="Roboto"/>
            </a:endParaRPr>
          </a:p>
        </p:txBody>
      </p:sp>
      <p:cxnSp>
        <p:nvCxnSpPr>
          <p:cNvPr id="201" name="Google Shape;201;p27"/>
          <p:cNvCxnSpPr>
            <a:stCxn id="198" idx="2"/>
          </p:cNvCxnSpPr>
          <p:nvPr/>
        </p:nvCxnSpPr>
        <p:spPr>
          <a:xfrm>
            <a:off x="3678700" y="3949600"/>
            <a:ext cx="1235100" cy="431700"/>
          </a:xfrm>
          <a:prstGeom prst="straightConnector1">
            <a:avLst/>
          </a:prstGeom>
          <a:noFill/>
          <a:ln cap="flat" cmpd="sng" w="19050">
            <a:solidFill>
              <a:schemeClr val="dk1"/>
            </a:solidFill>
            <a:prstDash val="solid"/>
            <a:round/>
            <a:headEnd len="med" w="med" type="none"/>
            <a:tailEnd len="med" w="med" type="triangle"/>
          </a:ln>
        </p:spPr>
      </p:cxnSp>
      <p:cxnSp>
        <p:nvCxnSpPr>
          <p:cNvPr id="202" name="Google Shape;202;p27"/>
          <p:cNvCxnSpPr>
            <a:stCxn id="199" idx="2"/>
          </p:cNvCxnSpPr>
          <p:nvPr/>
        </p:nvCxnSpPr>
        <p:spPr>
          <a:xfrm flipH="1">
            <a:off x="6062075" y="3471825"/>
            <a:ext cx="1676100" cy="9369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idx="4294967295" type="title"/>
          </p:nvPr>
        </p:nvSpPr>
        <p:spPr>
          <a:xfrm>
            <a:off x="869150" y="528675"/>
            <a:ext cx="7261200" cy="6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Comparison of competitive goat agents</a:t>
            </a:r>
            <a:endParaRPr sz="2100"/>
          </a:p>
        </p:txBody>
      </p:sp>
      <p:sp>
        <p:nvSpPr>
          <p:cNvPr id="208" name="Google Shape;208;p28"/>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9" name="Google Shape;209;p28"/>
          <p:cNvPicPr preferRelativeResize="0"/>
          <p:nvPr/>
        </p:nvPicPr>
        <p:blipFill>
          <a:blip r:embed="rId3">
            <a:alphaModFix/>
          </a:blip>
          <a:stretch>
            <a:fillRect/>
          </a:stretch>
        </p:blipFill>
        <p:spPr>
          <a:xfrm>
            <a:off x="709275" y="1349725"/>
            <a:ext cx="3772501" cy="2829374"/>
          </a:xfrm>
          <a:prstGeom prst="rect">
            <a:avLst/>
          </a:prstGeom>
          <a:noFill/>
          <a:ln>
            <a:noFill/>
          </a:ln>
        </p:spPr>
      </p:pic>
      <p:pic>
        <p:nvPicPr>
          <p:cNvPr id="210" name="Google Shape;210;p28"/>
          <p:cNvPicPr preferRelativeResize="0"/>
          <p:nvPr/>
        </p:nvPicPr>
        <p:blipFill>
          <a:blip r:embed="rId4">
            <a:alphaModFix/>
          </a:blip>
          <a:stretch>
            <a:fillRect/>
          </a:stretch>
        </p:blipFill>
        <p:spPr>
          <a:xfrm>
            <a:off x="4578750" y="1416363"/>
            <a:ext cx="3712616" cy="27844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idx="4294967295" type="title"/>
          </p:nvPr>
        </p:nvSpPr>
        <p:spPr>
          <a:xfrm>
            <a:off x="869150" y="528675"/>
            <a:ext cx="7261200" cy="6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Comparison of competitive tiger agents</a:t>
            </a:r>
            <a:endParaRPr sz="2100"/>
          </a:p>
        </p:txBody>
      </p:sp>
      <p:sp>
        <p:nvSpPr>
          <p:cNvPr id="216" name="Google Shape;216;p29"/>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29"/>
          <p:cNvPicPr preferRelativeResize="0"/>
          <p:nvPr/>
        </p:nvPicPr>
        <p:blipFill>
          <a:blip r:embed="rId3">
            <a:alphaModFix/>
          </a:blip>
          <a:stretch>
            <a:fillRect/>
          </a:stretch>
        </p:blipFill>
        <p:spPr>
          <a:xfrm>
            <a:off x="709150" y="1404650"/>
            <a:ext cx="3818000" cy="2863506"/>
          </a:xfrm>
          <a:prstGeom prst="rect">
            <a:avLst/>
          </a:prstGeom>
          <a:noFill/>
          <a:ln>
            <a:noFill/>
          </a:ln>
        </p:spPr>
      </p:pic>
      <p:pic>
        <p:nvPicPr>
          <p:cNvPr id="218" name="Google Shape;218;p29"/>
          <p:cNvPicPr preferRelativeResize="0"/>
          <p:nvPr/>
        </p:nvPicPr>
        <p:blipFill>
          <a:blip r:embed="rId4">
            <a:alphaModFix/>
          </a:blip>
          <a:stretch>
            <a:fillRect/>
          </a:stretch>
        </p:blipFill>
        <p:spPr>
          <a:xfrm>
            <a:off x="4527150" y="1404650"/>
            <a:ext cx="3818000" cy="286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ctrTitle"/>
          </p:nvPr>
        </p:nvSpPr>
        <p:spPr>
          <a:xfrm>
            <a:off x="1012800" y="2497750"/>
            <a:ext cx="495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Discussions</a:t>
            </a:r>
            <a:endParaRPr/>
          </a:p>
        </p:txBody>
      </p:sp>
      <p:sp>
        <p:nvSpPr>
          <p:cNvPr id="224" name="Google Shape;224;p30"/>
          <p:cNvSpPr txBox="1"/>
          <p:nvPr/>
        </p:nvSpPr>
        <p:spPr>
          <a:xfrm>
            <a:off x="5722150" y="337750"/>
            <a:ext cx="2728800" cy="193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2000">
                <a:solidFill>
                  <a:schemeClr val="dk1"/>
                </a:solidFill>
                <a:latin typeface="Work Sans"/>
                <a:ea typeface="Work Sans"/>
                <a:cs typeface="Work Sans"/>
                <a:sym typeface="Work Sans"/>
              </a:rPr>
              <a:t>4</a:t>
            </a:r>
            <a:r>
              <a:rPr b="1" lang="en" sz="9600">
                <a:solidFill>
                  <a:schemeClr val="dk1"/>
                </a:solidFill>
                <a:latin typeface="Work Sans"/>
                <a:ea typeface="Work Sans"/>
                <a:cs typeface="Work Sans"/>
                <a:sym typeface="Work Sans"/>
              </a:rPr>
              <a:t>.</a:t>
            </a:r>
            <a:endParaRPr b="1" sz="9600">
              <a:latin typeface="Work Sans"/>
              <a:ea typeface="Work Sans"/>
              <a:cs typeface="Work Sans"/>
              <a:sym typeface="Work Sans"/>
            </a:endParaRPr>
          </a:p>
        </p:txBody>
      </p:sp>
      <p:sp>
        <p:nvSpPr>
          <p:cNvPr id="225" name="Google Shape;225;p30"/>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3"/>
          <p:cNvSpPr txBox="1"/>
          <p:nvPr>
            <p:ph type="ctrTitle"/>
          </p:nvPr>
        </p:nvSpPr>
        <p:spPr>
          <a:xfrm>
            <a:off x="642950" y="1014200"/>
            <a:ext cx="6458700" cy="152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t>Beating BaghChal: </a:t>
            </a:r>
            <a:endParaRPr sz="3700"/>
          </a:p>
          <a:p>
            <a:pPr indent="0" lvl="0" marL="0" rtl="0" algn="l">
              <a:spcBef>
                <a:spcPts val="0"/>
              </a:spcBef>
              <a:spcAft>
                <a:spcPts val="0"/>
              </a:spcAft>
              <a:buNone/>
            </a:pPr>
            <a:r>
              <a:rPr lang="en" sz="2500"/>
              <a:t>A multi-agent competitive play approach to asymmetric board games</a:t>
            </a:r>
            <a:endParaRPr sz="3700"/>
          </a:p>
        </p:txBody>
      </p:sp>
      <p:grpSp>
        <p:nvGrpSpPr>
          <p:cNvPr id="66" name="Google Shape;66;p13"/>
          <p:cNvGrpSpPr/>
          <p:nvPr/>
        </p:nvGrpSpPr>
        <p:grpSpPr>
          <a:xfrm>
            <a:off x="6978440" y="917765"/>
            <a:ext cx="1379862" cy="1386431"/>
            <a:chOff x="3955900" y="2984500"/>
            <a:chExt cx="414000" cy="422525"/>
          </a:xfrm>
        </p:grpSpPr>
        <p:sp>
          <p:nvSpPr>
            <p:cNvPr id="67" name="Google Shape;67;p13"/>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3"/>
          <p:cNvSpPr txBox="1"/>
          <p:nvPr/>
        </p:nvSpPr>
        <p:spPr>
          <a:xfrm>
            <a:off x="750100" y="2753200"/>
            <a:ext cx="7800900" cy="164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Work Sans"/>
                <a:ea typeface="Work Sans"/>
                <a:cs typeface="Work Sans"/>
                <a:sym typeface="Work Sans"/>
              </a:rPr>
              <a:t>Ankit Shrestha</a:t>
            </a:r>
            <a:endParaRPr b="1" sz="1800">
              <a:latin typeface="Work Sans"/>
              <a:ea typeface="Work Sans"/>
              <a:cs typeface="Work Sans"/>
              <a:sym typeface="Work Sans"/>
            </a:endParaRPr>
          </a:p>
          <a:p>
            <a:pPr indent="0" lvl="0" marL="0" rtl="0" algn="ctr">
              <a:spcBef>
                <a:spcPts val="0"/>
              </a:spcBef>
              <a:spcAft>
                <a:spcPts val="0"/>
              </a:spcAft>
              <a:buNone/>
            </a:pPr>
            <a:r>
              <a:rPr lang="en" sz="1800">
                <a:latin typeface="Work Sans"/>
                <a:ea typeface="Work Sans"/>
                <a:cs typeface="Work Sans"/>
                <a:sym typeface="Work Sans"/>
              </a:rPr>
              <a:t>Utah State University</a:t>
            </a:r>
            <a:endParaRPr sz="1800">
              <a:latin typeface="Work Sans"/>
              <a:ea typeface="Work Sans"/>
              <a:cs typeface="Work Sans"/>
              <a:sym typeface="Work Sans"/>
            </a:endParaRPr>
          </a:p>
          <a:p>
            <a:pPr indent="0" lvl="0" marL="0" rtl="0" algn="ctr">
              <a:spcBef>
                <a:spcPts val="0"/>
              </a:spcBef>
              <a:spcAft>
                <a:spcPts val="0"/>
              </a:spcAft>
              <a:buNone/>
            </a:pPr>
            <a:r>
              <a:rPr lang="en" sz="1800">
                <a:latin typeface="Work Sans"/>
                <a:ea typeface="Work Sans"/>
                <a:cs typeface="Work Sans"/>
                <a:sym typeface="Work Sans"/>
              </a:rPr>
              <a:t>Logan, Utah, USA</a:t>
            </a:r>
            <a:endParaRPr sz="1800">
              <a:latin typeface="Work Sans"/>
              <a:ea typeface="Work Sans"/>
              <a:cs typeface="Work Sans"/>
              <a:sym typeface="Work Sans"/>
            </a:endParaRPr>
          </a:p>
          <a:p>
            <a:pPr indent="0" lvl="0" marL="0" rtl="0" algn="ctr">
              <a:spcBef>
                <a:spcPts val="0"/>
              </a:spcBef>
              <a:spcAft>
                <a:spcPts val="0"/>
              </a:spcAft>
              <a:buNone/>
            </a:pPr>
            <a:r>
              <a:t/>
            </a:r>
            <a:endParaRPr sz="900">
              <a:latin typeface="Work Sans"/>
              <a:ea typeface="Work Sans"/>
              <a:cs typeface="Work Sans"/>
              <a:sym typeface="Work Sans"/>
            </a:endParaRPr>
          </a:p>
          <a:p>
            <a:pPr indent="0" lvl="0" marL="0" rtl="0" algn="ctr">
              <a:spcBef>
                <a:spcPts val="0"/>
              </a:spcBef>
              <a:spcAft>
                <a:spcPts val="0"/>
              </a:spcAft>
              <a:buNone/>
            </a:pPr>
            <a:r>
              <a:rPr i="1" lang="en" sz="1600" u="sng">
                <a:solidFill>
                  <a:schemeClr val="hlink"/>
                </a:solidFill>
                <a:latin typeface="Work Sans"/>
                <a:ea typeface="Work Sans"/>
                <a:cs typeface="Work Sans"/>
                <a:sym typeface="Work Sans"/>
                <a:hlinkClick r:id="rId3"/>
              </a:rPr>
              <a:t>https://colab.research.google.com/drive/1w6jCKoYvh_OBXlM4hZeaddViEa5yDCr0?usp=sharing</a:t>
            </a:r>
            <a:r>
              <a:rPr i="1" lang="en" sz="1600">
                <a:latin typeface="Work Sans"/>
                <a:ea typeface="Work Sans"/>
                <a:cs typeface="Work Sans"/>
                <a:sym typeface="Work Sans"/>
              </a:rPr>
              <a:t> </a:t>
            </a:r>
            <a:endParaRPr i="1" sz="1600">
              <a:latin typeface="Work Sans"/>
              <a:ea typeface="Work Sans"/>
              <a:cs typeface="Work Sans"/>
              <a:sym typeface="Work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716750" y="572300"/>
            <a:ext cx="7479000" cy="67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300"/>
              <a:t>Discussion/Implications</a:t>
            </a:r>
            <a:endParaRPr sz="2300"/>
          </a:p>
        </p:txBody>
      </p:sp>
      <p:sp>
        <p:nvSpPr>
          <p:cNvPr id="231" name="Google Shape;231;p3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2" name="Google Shape;232;p31"/>
          <p:cNvSpPr txBox="1"/>
          <p:nvPr/>
        </p:nvSpPr>
        <p:spPr>
          <a:xfrm>
            <a:off x="523550" y="1746263"/>
            <a:ext cx="7865400" cy="2057400"/>
          </a:xfrm>
          <a:prstGeom prst="rect">
            <a:avLst/>
          </a:prstGeom>
          <a:noFill/>
          <a:ln>
            <a:noFill/>
          </a:ln>
        </p:spPr>
        <p:txBody>
          <a:bodyPr anchorCtr="0" anchor="t" bIns="91425" lIns="91425" spcFirstLastPara="1" rIns="91425" wrap="square" tIns="91425">
            <a:spAutoFit/>
          </a:bodyPr>
          <a:lstStyle/>
          <a:p>
            <a:pPr indent="-361950" lvl="0" marL="457200" rtl="0" algn="just">
              <a:lnSpc>
                <a:spcPct val="200000"/>
              </a:lnSpc>
              <a:spcBef>
                <a:spcPts val="0"/>
              </a:spcBef>
              <a:spcAft>
                <a:spcPts val="0"/>
              </a:spcAft>
              <a:buSzPts val="2100"/>
              <a:buFont typeface="Work Sans Medium"/>
              <a:buAutoNum type="arabicPeriod"/>
            </a:pPr>
            <a:r>
              <a:rPr lang="en" sz="2100">
                <a:latin typeface="Work Sans Medium"/>
                <a:ea typeface="Work Sans Medium"/>
                <a:cs typeface="Work Sans Medium"/>
                <a:sym typeface="Work Sans Medium"/>
              </a:rPr>
              <a:t>Increased complexity with </a:t>
            </a:r>
            <a:r>
              <a:rPr lang="en" sz="2100">
                <a:latin typeface="Work Sans Medium"/>
                <a:ea typeface="Work Sans Medium"/>
                <a:cs typeface="Work Sans Medium"/>
                <a:sym typeface="Work Sans Medium"/>
              </a:rPr>
              <a:t>multiple</a:t>
            </a:r>
            <a:r>
              <a:rPr lang="en" sz="2100">
                <a:latin typeface="Work Sans Medium"/>
                <a:ea typeface="Work Sans Medium"/>
                <a:cs typeface="Work Sans Medium"/>
                <a:sym typeface="Work Sans Medium"/>
              </a:rPr>
              <a:t> agents</a:t>
            </a:r>
            <a:endParaRPr sz="2100">
              <a:latin typeface="Work Sans Medium"/>
              <a:ea typeface="Work Sans Medium"/>
              <a:cs typeface="Work Sans Medium"/>
              <a:sym typeface="Work Sans Medium"/>
            </a:endParaRPr>
          </a:p>
          <a:p>
            <a:pPr indent="-361950" lvl="0" marL="457200" rtl="0" algn="just">
              <a:lnSpc>
                <a:spcPct val="200000"/>
              </a:lnSpc>
              <a:spcBef>
                <a:spcPts val="1000"/>
              </a:spcBef>
              <a:spcAft>
                <a:spcPts val="0"/>
              </a:spcAft>
              <a:buSzPts val="2100"/>
              <a:buFont typeface="Work Sans Medium"/>
              <a:buAutoNum type="arabicPeriod"/>
            </a:pPr>
            <a:r>
              <a:rPr lang="en" sz="2100">
                <a:latin typeface="Work Sans Medium"/>
                <a:ea typeface="Work Sans Medium"/>
                <a:cs typeface="Work Sans Medium"/>
                <a:sym typeface="Work Sans Medium"/>
              </a:rPr>
              <a:t>Need for Human Play Data Injection</a:t>
            </a:r>
            <a:endParaRPr sz="2100">
              <a:latin typeface="Work Sans Medium"/>
              <a:ea typeface="Work Sans Medium"/>
              <a:cs typeface="Work Sans Medium"/>
              <a:sym typeface="Work Sans Medium"/>
            </a:endParaRPr>
          </a:p>
          <a:p>
            <a:pPr indent="-361950" lvl="0" marL="457200" rtl="0" algn="just">
              <a:lnSpc>
                <a:spcPct val="200000"/>
              </a:lnSpc>
              <a:spcBef>
                <a:spcPts val="1000"/>
              </a:spcBef>
              <a:spcAft>
                <a:spcPts val="1000"/>
              </a:spcAft>
              <a:buSzPts val="2100"/>
              <a:buFont typeface="Work Sans Medium"/>
              <a:buAutoNum type="arabicPeriod"/>
            </a:pPr>
            <a:r>
              <a:rPr lang="en" sz="2100">
                <a:latin typeface="Work Sans Medium"/>
                <a:ea typeface="Work Sans Medium"/>
                <a:cs typeface="Work Sans Medium"/>
                <a:sym typeface="Work Sans Medium"/>
              </a:rPr>
              <a:t>Multiple agents to deal with complex systems</a:t>
            </a:r>
            <a:endParaRPr sz="2100">
              <a:latin typeface="Work Sans Medium"/>
              <a:ea typeface="Work Sans Medium"/>
              <a:cs typeface="Work Sans Medium"/>
              <a:sym typeface="Work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ctrTitle"/>
          </p:nvPr>
        </p:nvSpPr>
        <p:spPr>
          <a:xfrm>
            <a:off x="1004625" y="2669200"/>
            <a:ext cx="4950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 </a:t>
            </a:r>
            <a:endParaRPr/>
          </a:p>
          <a:p>
            <a:pPr indent="0" lvl="0" marL="0" rtl="0" algn="l">
              <a:spcBef>
                <a:spcPts val="0"/>
              </a:spcBef>
              <a:spcAft>
                <a:spcPts val="0"/>
              </a:spcAft>
              <a:buNone/>
            </a:pPr>
            <a:r>
              <a:rPr lang="en"/>
              <a:t>&amp; Future Work</a:t>
            </a:r>
            <a:endParaRPr/>
          </a:p>
        </p:txBody>
      </p:sp>
      <p:sp>
        <p:nvSpPr>
          <p:cNvPr id="238" name="Google Shape;238;p32"/>
          <p:cNvSpPr txBox="1"/>
          <p:nvPr/>
        </p:nvSpPr>
        <p:spPr>
          <a:xfrm>
            <a:off x="6219050" y="337750"/>
            <a:ext cx="2232000" cy="193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2000">
                <a:solidFill>
                  <a:schemeClr val="dk1"/>
                </a:solidFill>
                <a:latin typeface="Work Sans"/>
                <a:ea typeface="Work Sans"/>
                <a:cs typeface="Work Sans"/>
                <a:sym typeface="Work Sans"/>
              </a:rPr>
              <a:t>5</a:t>
            </a:r>
            <a:r>
              <a:rPr b="1" lang="en" sz="9600">
                <a:solidFill>
                  <a:schemeClr val="dk1"/>
                </a:solidFill>
                <a:latin typeface="Work Sans"/>
                <a:ea typeface="Work Sans"/>
                <a:cs typeface="Work Sans"/>
                <a:sym typeface="Work Sans"/>
              </a:rPr>
              <a:t>.</a:t>
            </a:r>
            <a:endParaRPr b="1" sz="9600">
              <a:latin typeface="Work Sans"/>
              <a:ea typeface="Work Sans"/>
              <a:cs typeface="Work Sans"/>
              <a:sym typeface="Work Sans"/>
            </a:endParaRPr>
          </a:p>
        </p:txBody>
      </p:sp>
      <p:sp>
        <p:nvSpPr>
          <p:cNvPr id="239" name="Google Shape;239;p32"/>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869150" y="896600"/>
            <a:ext cx="5295000" cy="6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245" name="Google Shape;245;p33"/>
          <p:cNvSpPr txBox="1"/>
          <p:nvPr>
            <p:ph idx="1" type="body"/>
          </p:nvPr>
        </p:nvSpPr>
        <p:spPr>
          <a:xfrm>
            <a:off x="834900" y="1736375"/>
            <a:ext cx="7605300" cy="2350500"/>
          </a:xfrm>
          <a:prstGeom prst="rect">
            <a:avLst/>
          </a:prstGeom>
        </p:spPr>
        <p:txBody>
          <a:bodyPr anchorCtr="0" anchor="t" bIns="91425" lIns="91425" spcFirstLastPara="1" rIns="91425" wrap="square" tIns="91425">
            <a:noAutofit/>
          </a:bodyPr>
          <a:lstStyle/>
          <a:p>
            <a:pPr indent="-349250" lvl="0" marL="457200" rtl="0" algn="just">
              <a:lnSpc>
                <a:spcPct val="115000"/>
              </a:lnSpc>
              <a:spcBef>
                <a:spcPts val="600"/>
              </a:spcBef>
              <a:spcAft>
                <a:spcPts val="0"/>
              </a:spcAft>
              <a:buClr>
                <a:srgbClr val="000000"/>
              </a:buClr>
              <a:buSzPts val="1900"/>
              <a:buFont typeface="Work Sans Medium"/>
              <a:buAutoNum type="arabicPeriod"/>
            </a:pPr>
            <a:r>
              <a:rPr lang="en" sz="1900">
                <a:solidFill>
                  <a:srgbClr val="000000"/>
                </a:solidFill>
                <a:latin typeface="Work Sans Medium"/>
                <a:ea typeface="Work Sans Medium"/>
                <a:cs typeface="Work Sans Medium"/>
                <a:sym typeface="Work Sans Medium"/>
              </a:rPr>
              <a:t>Lack of </a:t>
            </a:r>
            <a:r>
              <a:rPr lang="en" sz="1900">
                <a:solidFill>
                  <a:srgbClr val="000000"/>
                </a:solidFill>
                <a:latin typeface="Work Sans Medium"/>
                <a:ea typeface="Work Sans Medium"/>
                <a:cs typeface="Work Sans Medium"/>
                <a:sym typeface="Work Sans Medium"/>
              </a:rPr>
              <a:t>hyperparameters</a:t>
            </a:r>
            <a:r>
              <a:rPr lang="en" sz="1900">
                <a:solidFill>
                  <a:srgbClr val="000000"/>
                </a:solidFill>
                <a:latin typeface="Work Sans Medium"/>
                <a:ea typeface="Work Sans Medium"/>
                <a:cs typeface="Work Sans Medium"/>
                <a:sym typeface="Work Sans Medium"/>
              </a:rPr>
              <a:t> tuning</a:t>
            </a:r>
            <a:endParaRPr sz="1900">
              <a:solidFill>
                <a:srgbClr val="000000"/>
              </a:solidFill>
              <a:latin typeface="Work Sans Medium"/>
              <a:ea typeface="Work Sans Medium"/>
              <a:cs typeface="Work Sans Medium"/>
              <a:sym typeface="Work Sans Medium"/>
            </a:endParaRPr>
          </a:p>
          <a:p>
            <a:pPr indent="-349250" lvl="0" marL="457200" rtl="0" algn="just">
              <a:lnSpc>
                <a:spcPct val="115000"/>
              </a:lnSpc>
              <a:spcBef>
                <a:spcPts val="1000"/>
              </a:spcBef>
              <a:spcAft>
                <a:spcPts val="0"/>
              </a:spcAft>
              <a:buClr>
                <a:srgbClr val="000000"/>
              </a:buClr>
              <a:buSzPts val="1900"/>
              <a:buFont typeface="Work Sans Medium"/>
              <a:buAutoNum type="arabicPeriod"/>
            </a:pPr>
            <a:r>
              <a:rPr lang="en" sz="1900">
                <a:latin typeface="Work Sans Medium"/>
                <a:ea typeface="Work Sans Medium"/>
                <a:cs typeface="Work Sans Medium"/>
                <a:sym typeface="Work Sans Medium"/>
              </a:rPr>
              <a:t>S</a:t>
            </a:r>
            <a:r>
              <a:rPr lang="en" sz="1900">
                <a:latin typeface="Work Sans Medium"/>
                <a:ea typeface="Work Sans Medium"/>
                <a:cs typeface="Work Sans Medium"/>
                <a:sym typeface="Work Sans Medium"/>
              </a:rPr>
              <a:t>mall scale training</a:t>
            </a:r>
            <a:endParaRPr sz="1900">
              <a:latin typeface="Work Sans Medium"/>
              <a:ea typeface="Work Sans Medium"/>
              <a:cs typeface="Work Sans Medium"/>
              <a:sym typeface="Work Sans Medium"/>
            </a:endParaRPr>
          </a:p>
          <a:p>
            <a:pPr indent="-349250" lvl="0" marL="457200" rtl="0" algn="just">
              <a:lnSpc>
                <a:spcPct val="115000"/>
              </a:lnSpc>
              <a:spcBef>
                <a:spcPts val="1000"/>
              </a:spcBef>
              <a:spcAft>
                <a:spcPts val="0"/>
              </a:spcAft>
              <a:buSzPts val="1900"/>
              <a:buFont typeface="Work Sans Medium"/>
              <a:buAutoNum type="arabicPeriod"/>
            </a:pPr>
            <a:r>
              <a:rPr lang="en" sz="1900">
                <a:latin typeface="Work Sans Medium"/>
                <a:ea typeface="Work Sans Medium"/>
                <a:cs typeface="Work Sans Medium"/>
                <a:sym typeface="Work Sans Medium"/>
              </a:rPr>
              <a:t>Only PPO agents have been used in the project</a:t>
            </a:r>
            <a:endParaRPr sz="1900">
              <a:latin typeface="Work Sans Medium"/>
              <a:ea typeface="Work Sans Medium"/>
              <a:cs typeface="Work Sans Medium"/>
              <a:sym typeface="Work Sans Medium"/>
            </a:endParaRPr>
          </a:p>
          <a:p>
            <a:pPr indent="-349250" lvl="0" marL="457200" rtl="0" algn="just">
              <a:lnSpc>
                <a:spcPct val="115000"/>
              </a:lnSpc>
              <a:spcBef>
                <a:spcPts val="1000"/>
              </a:spcBef>
              <a:spcAft>
                <a:spcPts val="1000"/>
              </a:spcAft>
              <a:buSzPts val="1900"/>
              <a:buFont typeface="Work Sans Medium"/>
              <a:buAutoNum type="arabicPeriod"/>
            </a:pPr>
            <a:r>
              <a:rPr lang="en" sz="1900">
                <a:latin typeface="Work Sans Medium"/>
                <a:ea typeface="Work Sans Medium"/>
                <a:cs typeface="Work Sans Medium"/>
                <a:sym typeface="Work Sans Medium"/>
              </a:rPr>
              <a:t>May not be completely generalizable to more complex problems</a:t>
            </a:r>
            <a:endParaRPr sz="1900">
              <a:latin typeface="Work Sans Medium"/>
              <a:ea typeface="Work Sans Medium"/>
              <a:cs typeface="Work Sans Medium"/>
              <a:sym typeface="Work Sans Medium"/>
            </a:endParaRPr>
          </a:p>
        </p:txBody>
      </p:sp>
      <p:sp>
        <p:nvSpPr>
          <p:cNvPr id="246" name="Google Shape;246;p33"/>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idx="1" type="body"/>
          </p:nvPr>
        </p:nvSpPr>
        <p:spPr>
          <a:xfrm>
            <a:off x="834900" y="1627300"/>
            <a:ext cx="7474200" cy="2598900"/>
          </a:xfrm>
          <a:prstGeom prst="rect">
            <a:avLst/>
          </a:prstGeom>
        </p:spPr>
        <p:txBody>
          <a:bodyPr anchorCtr="0" anchor="t" bIns="91425" lIns="91425" spcFirstLastPara="1" rIns="91425" wrap="square" tIns="91425">
            <a:noAutofit/>
          </a:bodyPr>
          <a:lstStyle/>
          <a:p>
            <a:pPr indent="-349250" lvl="0" marL="457200" rtl="0" algn="just">
              <a:lnSpc>
                <a:spcPct val="115000"/>
              </a:lnSpc>
              <a:spcBef>
                <a:spcPts val="600"/>
              </a:spcBef>
              <a:spcAft>
                <a:spcPts val="0"/>
              </a:spcAft>
              <a:buClr>
                <a:srgbClr val="000000"/>
              </a:buClr>
              <a:buSzPts val="1900"/>
              <a:buFont typeface="Work Sans Medium"/>
              <a:buAutoNum type="arabicPeriod"/>
            </a:pPr>
            <a:r>
              <a:rPr lang="en" sz="1900">
                <a:solidFill>
                  <a:srgbClr val="000000"/>
                </a:solidFill>
                <a:latin typeface="Work Sans Medium"/>
                <a:ea typeface="Work Sans Medium"/>
                <a:cs typeface="Work Sans Medium"/>
                <a:sym typeface="Work Sans Medium"/>
              </a:rPr>
              <a:t>Improve performance by extensive hyperparameter tuning</a:t>
            </a:r>
            <a:endParaRPr sz="1900">
              <a:solidFill>
                <a:srgbClr val="000000"/>
              </a:solidFill>
              <a:latin typeface="Work Sans Medium"/>
              <a:ea typeface="Work Sans Medium"/>
              <a:cs typeface="Work Sans Medium"/>
              <a:sym typeface="Work Sans Medium"/>
            </a:endParaRPr>
          </a:p>
          <a:p>
            <a:pPr indent="-349250" lvl="0" marL="457200" rtl="0" algn="just">
              <a:lnSpc>
                <a:spcPct val="115000"/>
              </a:lnSpc>
              <a:spcBef>
                <a:spcPts val="1000"/>
              </a:spcBef>
              <a:spcAft>
                <a:spcPts val="0"/>
              </a:spcAft>
              <a:buClr>
                <a:srgbClr val="000000"/>
              </a:buClr>
              <a:buSzPts val="1900"/>
              <a:buFont typeface="Work Sans Medium"/>
              <a:buAutoNum type="arabicPeriod"/>
            </a:pPr>
            <a:r>
              <a:rPr lang="en" sz="1900">
                <a:solidFill>
                  <a:srgbClr val="000000"/>
                </a:solidFill>
                <a:latin typeface="Work Sans Medium"/>
                <a:ea typeface="Work Sans Medium"/>
                <a:cs typeface="Work Sans Medium"/>
                <a:sym typeface="Work Sans Medium"/>
              </a:rPr>
              <a:t>Improve validation of results by large scale training</a:t>
            </a:r>
            <a:endParaRPr sz="1900">
              <a:solidFill>
                <a:srgbClr val="000000"/>
              </a:solidFill>
              <a:latin typeface="Work Sans Medium"/>
              <a:ea typeface="Work Sans Medium"/>
              <a:cs typeface="Work Sans Medium"/>
              <a:sym typeface="Work Sans Medium"/>
            </a:endParaRPr>
          </a:p>
          <a:p>
            <a:pPr indent="-349250" lvl="0" marL="457200" rtl="0" algn="just">
              <a:lnSpc>
                <a:spcPct val="115000"/>
              </a:lnSpc>
              <a:spcBef>
                <a:spcPts val="1000"/>
              </a:spcBef>
              <a:spcAft>
                <a:spcPts val="0"/>
              </a:spcAft>
              <a:buClr>
                <a:srgbClr val="000000"/>
              </a:buClr>
              <a:buSzPts val="1900"/>
              <a:buFont typeface="Work Sans Medium"/>
              <a:buAutoNum type="arabicPeriod"/>
            </a:pPr>
            <a:r>
              <a:rPr lang="en" sz="1900">
                <a:solidFill>
                  <a:srgbClr val="000000"/>
                </a:solidFill>
                <a:latin typeface="Work Sans Medium"/>
                <a:ea typeface="Work Sans Medium"/>
                <a:cs typeface="Work Sans Medium"/>
                <a:sym typeface="Work Sans Medium"/>
              </a:rPr>
              <a:t>Use different model architecture like A2C, A3C, etc.</a:t>
            </a:r>
            <a:endParaRPr sz="1900">
              <a:solidFill>
                <a:srgbClr val="000000"/>
              </a:solidFill>
              <a:latin typeface="Work Sans Medium"/>
              <a:ea typeface="Work Sans Medium"/>
              <a:cs typeface="Work Sans Medium"/>
              <a:sym typeface="Work Sans Medium"/>
            </a:endParaRPr>
          </a:p>
          <a:p>
            <a:pPr indent="-349250" lvl="0" marL="457200" rtl="0" algn="just">
              <a:lnSpc>
                <a:spcPct val="115000"/>
              </a:lnSpc>
              <a:spcBef>
                <a:spcPts val="1000"/>
              </a:spcBef>
              <a:spcAft>
                <a:spcPts val="1000"/>
              </a:spcAft>
              <a:buClr>
                <a:srgbClr val="000000"/>
              </a:buClr>
              <a:buSzPts val="1900"/>
              <a:buFont typeface="Work Sans Medium"/>
              <a:buAutoNum type="arabicPeriod"/>
            </a:pPr>
            <a:r>
              <a:rPr lang="en" sz="1900">
                <a:solidFill>
                  <a:srgbClr val="000000"/>
                </a:solidFill>
                <a:latin typeface="Work Sans Medium"/>
                <a:ea typeface="Work Sans Medium"/>
                <a:cs typeface="Work Sans Medium"/>
                <a:sym typeface="Work Sans Medium"/>
              </a:rPr>
              <a:t>Check the validity of the results over more complex domains</a:t>
            </a:r>
            <a:endParaRPr sz="1900">
              <a:solidFill>
                <a:srgbClr val="000000"/>
              </a:solidFill>
              <a:latin typeface="Work Sans Medium"/>
              <a:ea typeface="Work Sans Medium"/>
              <a:cs typeface="Work Sans Medium"/>
              <a:sym typeface="Work Sans Medium"/>
            </a:endParaRPr>
          </a:p>
        </p:txBody>
      </p:sp>
      <p:sp>
        <p:nvSpPr>
          <p:cNvPr id="252" name="Google Shape;252;p34"/>
          <p:cNvSpPr txBox="1"/>
          <p:nvPr>
            <p:ph type="title"/>
          </p:nvPr>
        </p:nvSpPr>
        <p:spPr>
          <a:xfrm>
            <a:off x="869150" y="896600"/>
            <a:ext cx="5295000" cy="6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53" name="Google Shape;253;p3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idx="4294967295" type="ctrTitle"/>
          </p:nvPr>
        </p:nvSpPr>
        <p:spPr>
          <a:xfrm>
            <a:off x="685800" y="1811950"/>
            <a:ext cx="4286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t>Thanks!</a:t>
            </a:r>
            <a:endParaRPr sz="7200"/>
          </a:p>
        </p:txBody>
      </p:sp>
      <p:sp>
        <p:nvSpPr>
          <p:cNvPr id="259" name="Google Shape;259;p35"/>
          <p:cNvSpPr txBox="1"/>
          <p:nvPr>
            <p:ph idx="4294967295" type="subTitle"/>
          </p:nvPr>
        </p:nvSpPr>
        <p:spPr>
          <a:xfrm>
            <a:off x="685800" y="2971749"/>
            <a:ext cx="4286100" cy="13701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b="1" lang="en" sz="2800">
                <a:latin typeface="Work Sans"/>
                <a:ea typeface="Work Sans"/>
                <a:cs typeface="Work Sans"/>
                <a:sym typeface="Work Sans"/>
              </a:rPr>
              <a:t>Any questions?</a:t>
            </a:r>
            <a:endParaRPr b="1" sz="2800">
              <a:latin typeface="Work Sans"/>
              <a:ea typeface="Work Sans"/>
              <a:cs typeface="Work Sans"/>
              <a:sym typeface="Work Sans"/>
            </a:endParaRPr>
          </a:p>
          <a:p>
            <a:pPr indent="0" lvl="0" marL="0" rtl="0" algn="l">
              <a:spcBef>
                <a:spcPts val="600"/>
              </a:spcBef>
              <a:spcAft>
                <a:spcPts val="0"/>
              </a:spcAft>
              <a:buNone/>
            </a:pPr>
            <a:r>
              <a:t/>
            </a:r>
            <a:endParaRPr sz="2800"/>
          </a:p>
        </p:txBody>
      </p:sp>
      <p:sp>
        <p:nvSpPr>
          <p:cNvPr id="260" name="Google Shape;260;p35"/>
          <p:cNvSpPr/>
          <p:nvPr/>
        </p:nvSpPr>
        <p:spPr>
          <a:xfrm>
            <a:off x="6543431" y="805362"/>
            <a:ext cx="1752310" cy="1752310"/>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869150" y="864100"/>
            <a:ext cx="5092200" cy="6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76" name="Google Shape;76;p14"/>
          <p:cNvSpPr txBox="1"/>
          <p:nvPr>
            <p:ph idx="1" type="body"/>
          </p:nvPr>
        </p:nvSpPr>
        <p:spPr>
          <a:xfrm>
            <a:off x="869150" y="1624775"/>
            <a:ext cx="6470400" cy="25521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rgbClr val="000000"/>
              </a:buClr>
              <a:buSzPts val="2000"/>
              <a:buFont typeface="Work Sans Medium"/>
              <a:buAutoNum type="arabicPeriod"/>
            </a:pPr>
            <a:r>
              <a:rPr lang="en" sz="2000">
                <a:latin typeface="Work Sans Medium"/>
                <a:ea typeface="Work Sans Medium"/>
                <a:cs typeface="Work Sans Medium"/>
                <a:sym typeface="Work Sans Medium"/>
              </a:rPr>
              <a:t>Research Questions</a:t>
            </a:r>
            <a:endParaRPr sz="2000">
              <a:solidFill>
                <a:srgbClr val="000000"/>
              </a:solidFill>
              <a:latin typeface="Work Sans Medium"/>
              <a:ea typeface="Work Sans Medium"/>
              <a:cs typeface="Work Sans Medium"/>
              <a:sym typeface="Work Sans Medium"/>
            </a:endParaRPr>
          </a:p>
          <a:p>
            <a:pPr indent="-355600" lvl="0" marL="457200" rtl="0" algn="l">
              <a:lnSpc>
                <a:spcPct val="115000"/>
              </a:lnSpc>
              <a:spcBef>
                <a:spcPts val="1000"/>
              </a:spcBef>
              <a:spcAft>
                <a:spcPts val="0"/>
              </a:spcAft>
              <a:buClr>
                <a:srgbClr val="000000"/>
              </a:buClr>
              <a:buSzPts val="2000"/>
              <a:buFont typeface="Work Sans Medium"/>
              <a:buAutoNum type="arabicPeriod"/>
            </a:pPr>
            <a:r>
              <a:rPr lang="en" sz="2000">
                <a:solidFill>
                  <a:srgbClr val="000000"/>
                </a:solidFill>
                <a:latin typeface="Work Sans Medium"/>
                <a:ea typeface="Work Sans Medium"/>
                <a:cs typeface="Work Sans Medium"/>
                <a:sym typeface="Work Sans Medium"/>
              </a:rPr>
              <a:t>Environment and Model</a:t>
            </a:r>
            <a:endParaRPr sz="2000">
              <a:solidFill>
                <a:srgbClr val="000000"/>
              </a:solidFill>
              <a:latin typeface="Work Sans Medium"/>
              <a:ea typeface="Work Sans Medium"/>
              <a:cs typeface="Work Sans Medium"/>
              <a:sym typeface="Work Sans Medium"/>
            </a:endParaRPr>
          </a:p>
          <a:p>
            <a:pPr indent="-355600" lvl="0" marL="457200" rtl="0" algn="l">
              <a:lnSpc>
                <a:spcPct val="115000"/>
              </a:lnSpc>
              <a:spcBef>
                <a:spcPts val="1000"/>
              </a:spcBef>
              <a:spcAft>
                <a:spcPts val="0"/>
              </a:spcAft>
              <a:buClr>
                <a:srgbClr val="000000"/>
              </a:buClr>
              <a:buSzPts val="2000"/>
              <a:buFont typeface="Work Sans Medium"/>
              <a:buAutoNum type="arabicPeriod"/>
            </a:pPr>
            <a:r>
              <a:rPr lang="en" sz="2000">
                <a:solidFill>
                  <a:srgbClr val="000000"/>
                </a:solidFill>
                <a:latin typeface="Work Sans Medium"/>
                <a:ea typeface="Work Sans Medium"/>
                <a:cs typeface="Work Sans Medium"/>
                <a:sym typeface="Work Sans Medium"/>
              </a:rPr>
              <a:t>Experiments and Results</a:t>
            </a:r>
            <a:endParaRPr sz="2000">
              <a:solidFill>
                <a:srgbClr val="000000"/>
              </a:solidFill>
              <a:latin typeface="Work Sans Medium"/>
              <a:ea typeface="Work Sans Medium"/>
              <a:cs typeface="Work Sans Medium"/>
              <a:sym typeface="Work Sans Medium"/>
            </a:endParaRPr>
          </a:p>
          <a:p>
            <a:pPr indent="-355600" lvl="0" marL="457200" rtl="0" algn="l">
              <a:lnSpc>
                <a:spcPct val="115000"/>
              </a:lnSpc>
              <a:spcBef>
                <a:spcPts val="1000"/>
              </a:spcBef>
              <a:spcAft>
                <a:spcPts val="0"/>
              </a:spcAft>
              <a:buClr>
                <a:srgbClr val="000000"/>
              </a:buClr>
              <a:buSzPts val="2000"/>
              <a:buFont typeface="Work Sans Medium"/>
              <a:buAutoNum type="arabicPeriod"/>
            </a:pPr>
            <a:r>
              <a:rPr lang="en" sz="2000">
                <a:solidFill>
                  <a:srgbClr val="000000"/>
                </a:solidFill>
                <a:latin typeface="Work Sans Medium"/>
                <a:ea typeface="Work Sans Medium"/>
                <a:cs typeface="Work Sans Medium"/>
                <a:sym typeface="Work Sans Medium"/>
              </a:rPr>
              <a:t>Discussion/Implications</a:t>
            </a:r>
            <a:endParaRPr sz="2000">
              <a:solidFill>
                <a:srgbClr val="000000"/>
              </a:solidFill>
              <a:latin typeface="Work Sans Medium"/>
              <a:ea typeface="Work Sans Medium"/>
              <a:cs typeface="Work Sans Medium"/>
              <a:sym typeface="Work Sans Medium"/>
            </a:endParaRPr>
          </a:p>
          <a:p>
            <a:pPr indent="-355600" lvl="0" marL="457200" rtl="0" algn="l">
              <a:lnSpc>
                <a:spcPct val="115000"/>
              </a:lnSpc>
              <a:spcBef>
                <a:spcPts val="1000"/>
              </a:spcBef>
              <a:spcAft>
                <a:spcPts val="1000"/>
              </a:spcAft>
              <a:buClr>
                <a:srgbClr val="000000"/>
              </a:buClr>
              <a:buSzPts val="2000"/>
              <a:buFont typeface="Work Sans Medium"/>
              <a:buAutoNum type="arabicPeriod"/>
            </a:pPr>
            <a:r>
              <a:rPr lang="en" sz="2000">
                <a:solidFill>
                  <a:srgbClr val="000000"/>
                </a:solidFill>
                <a:latin typeface="Work Sans Medium"/>
                <a:ea typeface="Work Sans Medium"/>
                <a:cs typeface="Work Sans Medium"/>
                <a:sym typeface="Work Sans Medium"/>
              </a:rPr>
              <a:t>Limitations &amp; Future Work </a:t>
            </a:r>
            <a:endParaRPr sz="2000">
              <a:solidFill>
                <a:srgbClr val="000000"/>
              </a:solidFill>
              <a:latin typeface="Work Sans Medium"/>
              <a:ea typeface="Work Sans Medium"/>
              <a:cs typeface="Work Sans Medium"/>
              <a:sym typeface="Work Sans Medium"/>
            </a:endParaRPr>
          </a:p>
        </p:txBody>
      </p:sp>
      <p:grpSp>
        <p:nvGrpSpPr>
          <p:cNvPr id="77" name="Google Shape;77;p14"/>
          <p:cNvGrpSpPr/>
          <p:nvPr/>
        </p:nvGrpSpPr>
        <p:grpSpPr>
          <a:xfrm>
            <a:off x="7245744" y="711703"/>
            <a:ext cx="1097515" cy="913074"/>
            <a:chOff x="1926350" y="995225"/>
            <a:chExt cx="428650" cy="356600"/>
          </a:xfrm>
        </p:grpSpPr>
        <p:sp>
          <p:nvSpPr>
            <p:cNvPr id="78" name="Google Shape;78;p14"/>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869150" y="820400"/>
            <a:ext cx="5295000" cy="66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Questions</a:t>
            </a:r>
            <a:endParaRPr/>
          </a:p>
        </p:txBody>
      </p:sp>
      <p:sp>
        <p:nvSpPr>
          <p:cNvPr id="88" name="Google Shape;88;p15"/>
          <p:cNvSpPr txBox="1"/>
          <p:nvPr>
            <p:ph idx="1" type="body"/>
          </p:nvPr>
        </p:nvSpPr>
        <p:spPr>
          <a:xfrm>
            <a:off x="869150" y="1559300"/>
            <a:ext cx="7596300" cy="2753100"/>
          </a:xfrm>
          <a:prstGeom prst="rect">
            <a:avLst/>
          </a:prstGeom>
        </p:spPr>
        <p:txBody>
          <a:bodyPr anchorCtr="0" anchor="t" bIns="91425" lIns="91425" spcFirstLastPara="1" rIns="91425" wrap="square" tIns="91425">
            <a:noAutofit/>
          </a:bodyPr>
          <a:lstStyle/>
          <a:p>
            <a:pPr indent="0" lvl="0" marL="0" rtl="0" algn="just">
              <a:lnSpc>
                <a:spcPct val="115000"/>
              </a:lnSpc>
              <a:spcBef>
                <a:spcPts val="600"/>
              </a:spcBef>
              <a:spcAft>
                <a:spcPts val="0"/>
              </a:spcAft>
              <a:buNone/>
            </a:pPr>
            <a:r>
              <a:rPr lang="en" sz="2100">
                <a:solidFill>
                  <a:srgbClr val="000000"/>
                </a:solidFill>
                <a:latin typeface="Work Sans Medium"/>
                <a:ea typeface="Work Sans Medium"/>
                <a:cs typeface="Work Sans Medium"/>
                <a:sym typeface="Work Sans Medium"/>
              </a:rPr>
              <a:t>RQ1: Can multi agent </a:t>
            </a:r>
            <a:r>
              <a:rPr lang="en" sz="2100">
                <a:solidFill>
                  <a:srgbClr val="000000"/>
                </a:solidFill>
                <a:latin typeface="Work Sans Medium"/>
                <a:ea typeface="Work Sans Medium"/>
                <a:cs typeface="Work Sans Medium"/>
                <a:sym typeface="Work Sans Medium"/>
              </a:rPr>
              <a:t>competitive</a:t>
            </a:r>
            <a:r>
              <a:rPr lang="en" sz="2100">
                <a:solidFill>
                  <a:srgbClr val="000000"/>
                </a:solidFill>
                <a:latin typeface="Work Sans Medium"/>
                <a:ea typeface="Work Sans Medium"/>
                <a:cs typeface="Work Sans Medium"/>
                <a:sym typeface="Work Sans Medium"/>
              </a:rPr>
              <a:t> systems perform better than single agent self play systems in playing asymmetric games?</a:t>
            </a:r>
            <a:endParaRPr sz="2100">
              <a:solidFill>
                <a:srgbClr val="000000"/>
              </a:solidFill>
              <a:latin typeface="Work Sans Medium"/>
              <a:ea typeface="Work Sans Medium"/>
              <a:cs typeface="Work Sans Medium"/>
              <a:sym typeface="Work Sans Medium"/>
            </a:endParaRPr>
          </a:p>
          <a:p>
            <a:pPr indent="0" lvl="0" marL="0" rtl="0" algn="just">
              <a:lnSpc>
                <a:spcPct val="115000"/>
              </a:lnSpc>
              <a:spcBef>
                <a:spcPts val="1000"/>
              </a:spcBef>
              <a:spcAft>
                <a:spcPts val="0"/>
              </a:spcAft>
              <a:buNone/>
            </a:pPr>
            <a:r>
              <a:rPr lang="en" sz="2100">
                <a:solidFill>
                  <a:srgbClr val="000000"/>
                </a:solidFill>
                <a:latin typeface="Work Sans Medium"/>
                <a:ea typeface="Work Sans Medium"/>
                <a:cs typeface="Work Sans Medium"/>
                <a:sym typeface="Work Sans Medium"/>
              </a:rPr>
              <a:t>RQ2: How does data filtering </a:t>
            </a:r>
            <a:r>
              <a:rPr lang="en" sz="2100">
                <a:solidFill>
                  <a:srgbClr val="000000"/>
                </a:solidFill>
                <a:latin typeface="Work Sans Medium"/>
                <a:ea typeface="Work Sans Medium"/>
                <a:cs typeface="Work Sans Medium"/>
                <a:sym typeface="Work Sans Medium"/>
              </a:rPr>
              <a:t>and human play data injection impact the performance of the learning agents?</a:t>
            </a:r>
            <a:endParaRPr sz="2100">
              <a:solidFill>
                <a:srgbClr val="000000"/>
              </a:solidFill>
              <a:latin typeface="Work Sans Medium"/>
              <a:ea typeface="Work Sans Medium"/>
              <a:cs typeface="Work Sans Medium"/>
              <a:sym typeface="Work Sans Medium"/>
            </a:endParaRPr>
          </a:p>
          <a:p>
            <a:pPr indent="0" lvl="0" marL="0" rtl="0" algn="just">
              <a:lnSpc>
                <a:spcPct val="115000"/>
              </a:lnSpc>
              <a:spcBef>
                <a:spcPts val="1000"/>
              </a:spcBef>
              <a:spcAft>
                <a:spcPts val="1000"/>
              </a:spcAft>
              <a:buNone/>
            </a:pPr>
            <a:r>
              <a:t/>
            </a:r>
            <a:endParaRPr b="1" sz="1700">
              <a:solidFill>
                <a:srgbClr val="000000"/>
              </a:solidFill>
              <a:latin typeface="Work Sans"/>
              <a:ea typeface="Work Sans"/>
              <a:cs typeface="Work Sans"/>
              <a:sym typeface="Work Sans"/>
            </a:endParaRPr>
          </a:p>
        </p:txBody>
      </p:sp>
      <p:sp>
        <p:nvSpPr>
          <p:cNvPr id="89" name="Google Shape;89;p1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15"/>
          <p:cNvSpPr txBox="1"/>
          <p:nvPr/>
        </p:nvSpPr>
        <p:spPr>
          <a:xfrm>
            <a:off x="6536525" y="181100"/>
            <a:ext cx="2114400" cy="137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0000">
                <a:solidFill>
                  <a:schemeClr val="dk1"/>
                </a:solidFill>
                <a:latin typeface="Work Sans"/>
                <a:ea typeface="Work Sans"/>
                <a:cs typeface="Work Sans"/>
                <a:sym typeface="Work Sans"/>
              </a:rPr>
              <a:t>1</a:t>
            </a:r>
            <a:r>
              <a:rPr b="1" lang="en" sz="10000">
                <a:solidFill>
                  <a:schemeClr val="dk1"/>
                </a:solidFill>
                <a:latin typeface="Work Sans"/>
                <a:ea typeface="Work Sans"/>
                <a:cs typeface="Work Sans"/>
                <a:sym typeface="Work Sans"/>
              </a:rPr>
              <a:t>.</a:t>
            </a:r>
            <a:endParaRPr b="1" sz="10000">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ctrTitle"/>
          </p:nvPr>
        </p:nvSpPr>
        <p:spPr>
          <a:xfrm>
            <a:off x="1063600" y="2540600"/>
            <a:ext cx="7095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Environment and Model</a:t>
            </a:r>
            <a:endParaRPr/>
          </a:p>
        </p:txBody>
      </p:sp>
      <p:sp>
        <p:nvSpPr>
          <p:cNvPr id="96" name="Google Shape;96;p16"/>
          <p:cNvSpPr txBox="1"/>
          <p:nvPr/>
        </p:nvSpPr>
        <p:spPr>
          <a:xfrm>
            <a:off x="5679275" y="337750"/>
            <a:ext cx="2771700" cy="193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2000">
                <a:solidFill>
                  <a:schemeClr val="dk1"/>
                </a:solidFill>
                <a:latin typeface="Work Sans"/>
                <a:ea typeface="Work Sans"/>
                <a:cs typeface="Work Sans"/>
                <a:sym typeface="Work Sans"/>
              </a:rPr>
              <a:t>2</a:t>
            </a:r>
            <a:r>
              <a:rPr b="1" lang="en" sz="9600">
                <a:solidFill>
                  <a:schemeClr val="dk1"/>
                </a:solidFill>
                <a:latin typeface="Work Sans"/>
                <a:ea typeface="Work Sans"/>
                <a:cs typeface="Work Sans"/>
                <a:sym typeface="Work Sans"/>
              </a:rPr>
              <a:t>.</a:t>
            </a:r>
            <a:endParaRPr b="1" sz="9600">
              <a:latin typeface="Work Sans"/>
              <a:ea typeface="Work Sans"/>
              <a:cs typeface="Work Sans"/>
              <a:sym typeface="Work Sans"/>
            </a:endParaRPr>
          </a:p>
        </p:txBody>
      </p:sp>
      <p:sp>
        <p:nvSpPr>
          <p:cNvPr id="97" name="Google Shape;97;p16"/>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7"/>
          <p:cNvPicPr preferRelativeResize="0"/>
          <p:nvPr/>
        </p:nvPicPr>
        <p:blipFill rotWithShape="1">
          <a:blip r:embed="rId3">
            <a:alphaModFix/>
          </a:blip>
          <a:srcRect b="0" l="0" r="0" t="0"/>
          <a:stretch/>
        </p:blipFill>
        <p:spPr>
          <a:xfrm>
            <a:off x="800575" y="547212"/>
            <a:ext cx="7390449" cy="404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9" name="Google Shape;109;p18"/>
          <p:cNvPicPr preferRelativeResize="0"/>
          <p:nvPr/>
        </p:nvPicPr>
        <p:blipFill>
          <a:blip r:embed="rId3">
            <a:alphaModFix/>
          </a:blip>
          <a:stretch>
            <a:fillRect/>
          </a:stretch>
        </p:blipFill>
        <p:spPr>
          <a:xfrm>
            <a:off x="2519800" y="519550"/>
            <a:ext cx="4104400" cy="410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idx="4294967295" type="title"/>
          </p:nvPr>
        </p:nvSpPr>
        <p:spPr>
          <a:xfrm>
            <a:off x="391525" y="381725"/>
            <a:ext cx="7261200" cy="5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Baseline/Self Play agents</a:t>
            </a:r>
            <a:endParaRPr sz="2200"/>
          </a:p>
        </p:txBody>
      </p:sp>
      <p:sp>
        <p:nvSpPr>
          <p:cNvPr id="115" name="Google Shape;115;p19"/>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6" name="Google Shape;116;p19"/>
          <p:cNvPicPr preferRelativeResize="0"/>
          <p:nvPr/>
        </p:nvPicPr>
        <p:blipFill>
          <a:blip r:embed="rId3">
            <a:alphaModFix/>
          </a:blip>
          <a:stretch>
            <a:fillRect/>
          </a:stretch>
        </p:blipFill>
        <p:spPr>
          <a:xfrm>
            <a:off x="3355825" y="804525"/>
            <a:ext cx="2432351" cy="39385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idx="4294967295" type="title"/>
          </p:nvPr>
        </p:nvSpPr>
        <p:spPr>
          <a:xfrm>
            <a:off x="391525" y="381725"/>
            <a:ext cx="7261200" cy="51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Competitive agents</a:t>
            </a:r>
            <a:endParaRPr sz="2200"/>
          </a:p>
        </p:txBody>
      </p:sp>
      <p:sp>
        <p:nvSpPr>
          <p:cNvPr id="122" name="Google Shape;122;p20"/>
          <p:cNvSpPr txBox="1"/>
          <p:nvPr>
            <p:ph idx="4294967295"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0"/>
          <p:cNvPicPr preferRelativeResize="0"/>
          <p:nvPr/>
        </p:nvPicPr>
        <p:blipFill>
          <a:blip r:embed="rId3">
            <a:alphaModFix/>
          </a:blip>
          <a:stretch>
            <a:fillRect/>
          </a:stretch>
        </p:blipFill>
        <p:spPr>
          <a:xfrm>
            <a:off x="2315800" y="804525"/>
            <a:ext cx="4512407" cy="3938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Jacquenetta template">
  <a:themeElements>
    <a:clrScheme name="Custom 347">
      <a:dk1>
        <a:srgbClr val="000000"/>
      </a:dk1>
      <a:lt1>
        <a:srgbClr val="FFFFFF"/>
      </a:lt1>
      <a:dk2>
        <a:srgbClr val="666666"/>
      </a:dk2>
      <a:lt2>
        <a:srgbClr val="F3F3F3"/>
      </a:lt2>
      <a:accent1>
        <a:srgbClr val="000000"/>
      </a:accent1>
      <a:accent2>
        <a:srgbClr val="666666"/>
      </a:accent2>
      <a:accent3>
        <a:srgbClr val="999999"/>
      </a:accent3>
      <a:accent4>
        <a:srgbClr val="CCCCCC"/>
      </a:accent4>
      <a:accent5>
        <a:srgbClr val="EFEFEF"/>
      </a:accent5>
      <a:accent6>
        <a:srgbClr val="F6B26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